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1.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8.xml" ContentType="application/vnd.openxmlformats-officedocument.presentationml.notesSlide+xml"/>
  <Override PartName="/ppt/charts/chart16.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09" r:id="rId6"/>
  </p:sldMasterIdLst>
  <p:notesMasterIdLst>
    <p:notesMasterId r:id="rId56"/>
  </p:notesMasterIdLst>
  <p:handoutMasterIdLst>
    <p:handoutMasterId r:id="rId57"/>
  </p:handoutMasterIdLst>
  <p:sldIdLst>
    <p:sldId id="256" r:id="rId7"/>
    <p:sldId id="415" r:id="rId8"/>
    <p:sldId id="328" r:id="rId9"/>
    <p:sldId id="491" r:id="rId10"/>
    <p:sldId id="492" r:id="rId11"/>
    <p:sldId id="422" r:id="rId12"/>
    <p:sldId id="425" r:id="rId13"/>
    <p:sldId id="427" r:id="rId14"/>
    <p:sldId id="468" r:id="rId15"/>
    <p:sldId id="475" r:id="rId16"/>
    <p:sldId id="478" r:id="rId17"/>
    <p:sldId id="493" r:id="rId18"/>
    <p:sldId id="489" r:id="rId19"/>
    <p:sldId id="501" r:id="rId20"/>
    <p:sldId id="500" r:id="rId21"/>
    <p:sldId id="515" r:id="rId22"/>
    <p:sldId id="480" r:id="rId23"/>
    <p:sldId id="428" r:id="rId24"/>
    <p:sldId id="502" r:id="rId25"/>
    <p:sldId id="430" r:id="rId26"/>
    <p:sldId id="432" r:id="rId27"/>
    <p:sldId id="481" r:id="rId28"/>
    <p:sldId id="482" r:id="rId29"/>
    <p:sldId id="483" r:id="rId30"/>
    <p:sldId id="484" r:id="rId31"/>
    <p:sldId id="438" r:id="rId32"/>
    <p:sldId id="485" r:id="rId33"/>
    <p:sldId id="486" r:id="rId34"/>
    <p:sldId id="441" r:id="rId35"/>
    <p:sldId id="443" r:id="rId36"/>
    <p:sldId id="510" r:id="rId37"/>
    <p:sldId id="513" r:id="rId38"/>
    <p:sldId id="444" r:id="rId39"/>
    <p:sldId id="514" r:id="rId40"/>
    <p:sldId id="460" r:id="rId41"/>
    <p:sldId id="461" r:id="rId42"/>
    <p:sldId id="462" r:id="rId43"/>
    <p:sldId id="463" r:id="rId44"/>
    <p:sldId id="464" r:id="rId45"/>
    <p:sldId id="469" r:id="rId46"/>
    <p:sldId id="470" r:id="rId47"/>
    <p:sldId id="471" r:id="rId48"/>
    <p:sldId id="505" r:id="rId49"/>
    <p:sldId id="506" r:id="rId50"/>
    <p:sldId id="507" r:id="rId51"/>
    <p:sldId id="508" r:id="rId52"/>
    <p:sldId id="509" r:id="rId53"/>
    <p:sldId id="474" r:id="rId54"/>
    <p:sldId id="41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A00"/>
    <a:srgbClr val="FF33CC"/>
    <a:srgbClr val="FF9933"/>
    <a:srgbClr val="FFFFFF"/>
    <a:srgbClr val="FF8021"/>
    <a:srgbClr val="FF7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6450" autoAdjust="0"/>
  </p:normalViewPr>
  <p:slideViewPr>
    <p:cSldViewPr snapToGrid="0" snapToObjects="1">
      <p:cViewPr>
        <p:scale>
          <a:sx n="110" d="100"/>
          <a:sy n="110" d="100"/>
        </p:scale>
        <p:origin x="-84" y="-72"/>
      </p:cViewPr>
      <p:guideLst>
        <p:guide orient="horz" pos="4319"/>
        <p:guide pos="3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_V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Helen%20charting_25.7.1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Bilbo\Clients%20(A-K)\E\europeana\5%20Reporting\Wave2_Poland%20update\Emma%20charting_14.6.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Arial" pitchFamily="34" charset="0"/>
                <a:cs typeface="Arial" pitchFamily="34" charset="0"/>
              </a:defRPr>
            </a:pPr>
            <a:r>
              <a:rPr lang="en-US" dirty="0" smtClean="0">
                <a:latin typeface="Arial" pitchFamily="34" charset="0"/>
                <a:cs typeface="Arial" pitchFamily="34" charset="0"/>
              </a:rPr>
              <a:t>Population, </a:t>
            </a:r>
            <a:r>
              <a:rPr lang="en-US" dirty="0">
                <a:latin typeface="Arial" pitchFamily="34" charset="0"/>
                <a:cs typeface="Arial" pitchFamily="34" charset="0"/>
              </a:rPr>
              <a:t>adults 18 </a:t>
            </a:r>
            <a:r>
              <a:rPr lang="en-US" dirty="0" smtClean="0">
                <a:latin typeface="Arial" pitchFamily="34" charset="0"/>
                <a:cs typeface="Arial" pitchFamily="34" charset="0"/>
              </a:rPr>
              <a:t>– 65 (millions)</a:t>
            </a:r>
            <a:endParaRPr lang="en-US" dirty="0">
              <a:latin typeface="Arial" pitchFamily="34" charset="0"/>
              <a:cs typeface="Arial" pitchFamily="34" charset="0"/>
            </a:endParaRPr>
          </a:p>
        </c:rich>
      </c:tx>
      <c:layout/>
      <c:overlay val="0"/>
      <c:spPr>
        <a:solidFill>
          <a:schemeClr val="accent2"/>
        </a:solidFill>
      </c:spPr>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Population - adults 18 - 65</c:v>
                </c:pt>
              </c:strCache>
            </c:strRef>
          </c:tx>
          <c:dLbls>
            <c:dLbl>
              <c:idx val="0"/>
              <c:layout>
                <c:manualLayout>
                  <c:x val="-0.16870833333333332"/>
                  <c:y val="4.3006889763779529E-3"/>
                </c:manualLayout>
              </c:layout>
              <c:showLegendKey val="0"/>
              <c:showVal val="1"/>
              <c:showCatName val="0"/>
              <c:showSerName val="0"/>
              <c:showPercent val="0"/>
              <c:showBubbleSize val="0"/>
            </c:dLbl>
            <c:dLbl>
              <c:idx val="1"/>
              <c:layout>
                <c:manualLayout>
                  <c:x val="1.8199885170603676E-2"/>
                  <c:y val="-1.4246801181102362E-2"/>
                </c:manualLayout>
              </c:layout>
              <c:showLegendKey val="0"/>
              <c:showVal val="1"/>
              <c:showCatName val="0"/>
              <c:showSerName val="0"/>
              <c:showPercent val="0"/>
              <c:showBubbleSize val="0"/>
            </c:dLbl>
            <c:dLbl>
              <c:idx val="2"/>
              <c:layout>
                <c:manualLayout>
                  <c:x val="0.16370751312335957"/>
                  <c:y val="-2.205462598425197E-3"/>
                </c:manualLayout>
              </c:layout>
              <c:showLegendKey val="0"/>
              <c:showVal val="1"/>
              <c:showCatName val="0"/>
              <c:showSerName val="0"/>
              <c:showPercent val="0"/>
              <c:showBubbleSize val="0"/>
            </c:dLbl>
            <c:txPr>
              <a:bodyPr/>
              <a:lstStyle/>
              <a:p>
                <a:pPr>
                  <a:defRPr b="1">
                    <a:latin typeface="Arial" pitchFamily="34" charset="0"/>
                    <a:cs typeface="Arial" pitchFamily="34" charset="0"/>
                  </a:defRPr>
                </a:pPr>
                <a:endParaRPr lang="en-US"/>
              </a:p>
            </c:txPr>
            <c:showLegendKey val="0"/>
            <c:showVal val="0"/>
            <c:showCatName val="0"/>
            <c:showSerName val="0"/>
            <c:showPercent val="0"/>
            <c:showBubbleSize val="0"/>
          </c:dLbls>
          <c:cat>
            <c:strRef>
              <c:f>Sheet1!$A$2:$A$4</c:f>
              <c:strCache>
                <c:ptCount val="3"/>
                <c:pt idx="0">
                  <c:v>Italy</c:v>
                </c:pt>
                <c:pt idx="1">
                  <c:v>Norway</c:v>
                </c:pt>
                <c:pt idx="2">
                  <c:v>Poland</c:v>
                </c:pt>
              </c:strCache>
            </c:strRef>
          </c:cat>
          <c:val>
            <c:numRef>
              <c:f>Sheet1!$B$2:$B$4</c:f>
              <c:numCache>
                <c:formatCode>General</c:formatCode>
                <c:ptCount val="3"/>
                <c:pt idx="0">
                  <c:v>24.3</c:v>
                </c:pt>
                <c:pt idx="1">
                  <c:v>1.5</c:v>
                </c:pt>
                <c:pt idx="2">
                  <c:v>20.100000000000001</c:v>
                </c:pt>
              </c:numCache>
            </c:numRef>
          </c:val>
        </c:ser>
        <c:dLbls>
          <c:showLegendKey val="0"/>
          <c:showVal val="0"/>
          <c:showCatName val="0"/>
          <c:showSerName val="0"/>
          <c:showPercent val="0"/>
          <c:showBubbleSize val="0"/>
          <c:showLeaderLines val="1"/>
        </c:dLbls>
      </c:pie3DChart>
    </c:plotArea>
    <c:legend>
      <c:legendPos val="b"/>
      <c:layout/>
      <c:overlay val="0"/>
      <c:spPr>
        <a:ln>
          <a:solidFill>
            <a:schemeClr val="accent1"/>
          </a:solidFill>
        </a:ln>
      </c:spPr>
      <c:txPr>
        <a:bodyPr/>
        <a:lstStyle/>
        <a:p>
          <a:pPr>
            <a:defRPr>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8906733751997551"/>
          <c:y val="1.0351987804064364E-2"/>
          <c:w val="0.80578603398033233"/>
          <c:h val="0.80497306257770407"/>
        </c:manualLayout>
      </c:layout>
      <c:barChart>
        <c:barDir val="bar"/>
        <c:grouping val="percentStacked"/>
        <c:varyColors val="0"/>
        <c:ser>
          <c:idx val="4"/>
          <c:order val="0"/>
          <c:tx>
            <c:strRef>
              <c:f>'Future usage'!$K$200</c:f>
              <c:strCache>
                <c:ptCount val="1"/>
                <c:pt idx="0">
                  <c:v>Not at all likely</c:v>
                </c:pt>
              </c:strCache>
            </c:strRef>
          </c:tx>
          <c:spPr>
            <a:solidFill>
              <a:schemeClr val="bg1">
                <a:lumMod val="75000"/>
              </a:schemeClr>
            </a:solidFill>
            <a:effectLst/>
          </c:spPr>
          <c:invertIfNegative val="0"/>
          <c:dLbls>
            <c:showLegendKey val="0"/>
            <c:showVal val="1"/>
            <c:showCatName val="0"/>
            <c:showSerName val="0"/>
            <c:showPercent val="0"/>
            <c:showBubbleSize val="0"/>
            <c:showLeaderLines val="0"/>
          </c:dLbls>
          <c:cat>
            <c:strRef>
              <c:f>'Future usage'!$G$201:$G$206</c:f>
              <c:strCache>
                <c:ptCount val="6"/>
                <c:pt idx="0">
                  <c:v>Wikipedia</c:v>
                </c:pt>
                <c:pt idx="1">
                  <c:v>Google books</c:v>
                </c:pt>
                <c:pt idx="2">
                  <c:v>Europeana</c:v>
                </c:pt>
                <c:pt idx="3">
                  <c:v>www.cyfrowe.mnw.art.pl</c:v>
                </c:pt>
                <c:pt idx="4">
                  <c:v>www.fbc.pionier.net.pl</c:v>
                </c:pt>
                <c:pt idx="5">
                  <c:v>Google Art Project</c:v>
                </c:pt>
              </c:strCache>
            </c:strRef>
          </c:cat>
          <c:val>
            <c:numRef>
              <c:f>'Future usage'!$K$201:$K$206</c:f>
              <c:numCache>
                <c:formatCode>0%</c:formatCode>
                <c:ptCount val="6"/>
                <c:pt idx="0">
                  <c:v>0.01</c:v>
                </c:pt>
                <c:pt idx="1">
                  <c:v>0.01</c:v>
                </c:pt>
                <c:pt idx="2">
                  <c:v>0.02</c:v>
                </c:pt>
                <c:pt idx="3">
                  <c:v>0</c:v>
                </c:pt>
                <c:pt idx="4">
                  <c:v>0</c:v>
                </c:pt>
                <c:pt idx="5">
                  <c:v>0.04</c:v>
                </c:pt>
              </c:numCache>
            </c:numRef>
          </c:val>
        </c:ser>
        <c:ser>
          <c:idx val="3"/>
          <c:order val="1"/>
          <c:tx>
            <c:strRef>
              <c:f>'Future usage'!$J$200</c:f>
              <c:strCache>
                <c:ptCount val="1"/>
                <c:pt idx="0">
                  <c:v>Not very likely</c:v>
                </c:pt>
              </c:strCache>
            </c:strRef>
          </c:tx>
          <c:spPr>
            <a:solidFill>
              <a:srgbClr val="FFCCFF"/>
            </a:solidFill>
            <a:ln>
              <a:noFill/>
            </a:ln>
            <a:effectLst/>
          </c:spPr>
          <c:invertIfNegative val="0"/>
          <c:dLbls>
            <c:showLegendKey val="0"/>
            <c:showVal val="1"/>
            <c:showCatName val="0"/>
            <c:showSerName val="0"/>
            <c:showPercent val="0"/>
            <c:showBubbleSize val="0"/>
            <c:showLeaderLines val="0"/>
          </c:dLbls>
          <c:cat>
            <c:strRef>
              <c:f>'Future usage'!$G$201:$G$206</c:f>
              <c:strCache>
                <c:ptCount val="6"/>
                <c:pt idx="0">
                  <c:v>Wikipedia</c:v>
                </c:pt>
                <c:pt idx="1">
                  <c:v>Google books</c:v>
                </c:pt>
                <c:pt idx="2">
                  <c:v>Europeana</c:v>
                </c:pt>
                <c:pt idx="3">
                  <c:v>www.cyfrowe.mnw.art.pl</c:v>
                </c:pt>
                <c:pt idx="4">
                  <c:v>www.fbc.pionier.net.pl</c:v>
                </c:pt>
                <c:pt idx="5">
                  <c:v>Google Art Project</c:v>
                </c:pt>
              </c:strCache>
            </c:strRef>
          </c:cat>
          <c:val>
            <c:numRef>
              <c:f>'Future usage'!$J$201:$J$206</c:f>
              <c:numCache>
                <c:formatCode>0%</c:formatCode>
                <c:ptCount val="6"/>
                <c:pt idx="0">
                  <c:v>0.01</c:v>
                </c:pt>
                <c:pt idx="1">
                  <c:v>0.05</c:v>
                </c:pt>
                <c:pt idx="2">
                  <c:v>7.0000000000000007E-2</c:v>
                </c:pt>
                <c:pt idx="3">
                  <c:v>0.11</c:v>
                </c:pt>
                <c:pt idx="4">
                  <c:v>0.11</c:v>
                </c:pt>
                <c:pt idx="5">
                  <c:v>0.11</c:v>
                </c:pt>
              </c:numCache>
            </c:numRef>
          </c:val>
        </c:ser>
        <c:ser>
          <c:idx val="2"/>
          <c:order val="2"/>
          <c:tx>
            <c:strRef>
              <c:f>'Future usage'!$I$200</c:f>
              <c:strCache>
                <c:ptCount val="1"/>
                <c:pt idx="0">
                  <c:v>Quite likely</c:v>
                </c:pt>
              </c:strCache>
            </c:strRef>
          </c:tx>
          <c:spPr>
            <a:solidFill>
              <a:srgbClr val="FF66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showLegendKey val="0"/>
            <c:showVal val="1"/>
            <c:showCatName val="0"/>
            <c:showSerName val="0"/>
            <c:showPercent val="0"/>
            <c:showBubbleSize val="0"/>
            <c:showLeaderLines val="0"/>
          </c:dLbls>
          <c:cat>
            <c:strRef>
              <c:f>'Future usage'!$G$201:$G$206</c:f>
              <c:strCache>
                <c:ptCount val="6"/>
                <c:pt idx="0">
                  <c:v>Wikipedia</c:v>
                </c:pt>
                <c:pt idx="1">
                  <c:v>Google books</c:v>
                </c:pt>
                <c:pt idx="2">
                  <c:v>Europeana</c:v>
                </c:pt>
                <c:pt idx="3">
                  <c:v>www.cyfrowe.mnw.art.pl</c:v>
                </c:pt>
                <c:pt idx="4">
                  <c:v>www.fbc.pionier.net.pl</c:v>
                </c:pt>
                <c:pt idx="5">
                  <c:v>Google Art Project</c:v>
                </c:pt>
              </c:strCache>
            </c:strRef>
          </c:cat>
          <c:val>
            <c:numRef>
              <c:f>'Future usage'!$I$201:$I$206</c:f>
              <c:numCache>
                <c:formatCode>0%</c:formatCode>
                <c:ptCount val="6"/>
                <c:pt idx="0">
                  <c:v>0.16</c:v>
                </c:pt>
                <c:pt idx="1">
                  <c:v>0.32</c:v>
                </c:pt>
                <c:pt idx="2">
                  <c:v>0.41</c:v>
                </c:pt>
                <c:pt idx="3">
                  <c:v>0.36</c:v>
                </c:pt>
                <c:pt idx="4">
                  <c:v>0.37</c:v>
                </c:pt>
                <c:pt idx="5">
                  <c:v>0.42</c:v>
                </c:pt>
              </c:numCache>
            </c:numRef>
          </c:val>
        </c:ser>
        <c:ser>
          <c:idx val="1"/>
          <c:order val="3"/>
          <c:tx>
            <c:strRef>
              <c:f>'Future usage'!$H$200</c:f>
              <c:strCache>
                <c:ptCount val="1"/>
                <c:pt idx="0">
                  <c:v>Very likely</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showLegendKey val="0"/>
            <c:showVal val="1"/>
            <c:showCatName val="0"/>
            <c:showSerName val="0"/>
            <c:showPercent val="0"/>
            <c:showBubbleSize val="0"/>
            <c:showLeaderLines val="0"/>
          </c:dLbls>
          <c:cat>
            <c:strRef>
              <c:f>'Future usage'!$G$201:$G$206</c:f>
              <c:strCache>
                <c:ptCount val="6"/>
                <c:pt idx="0">
                  <c:v>Wikipedia</c:v>
                </c:pt>
                <c:pt idx="1">
                  <c:v>Google books</c:v>
                </c:pt>
                <c:pt idx="2">
                  <c:v>Europeana</c:v>
                </c:pt>
                <c:pt idx="3">
                  <c:v>www.cyfrowe.mnw.art.pl</c:v>
                </c:pt>
                <c:pt idx="4">
                  <c:v>www.fbc.pionier.net.pl</c:v>
                </c:pt>
                <c:pt idx="5">
                  <c:v>Google Art Project</c:v>
                </c:pt>
              </c:strCache>
            </c:strRef>
          </c:cat>
          <c:val>
            <c:numRef>
              <c:f>'Future usage'!$H$201:$H$206</c:f>
              <c:numCache>
                <c:formatCode>0%</c:formatCode>
                <c:ptCount val="6"/>
                <c:pt idx="0">
                  <c:v>0.82</c:v>
                </c:pt>
                <c:pt idx="1">
                  <c:v>0.62</c:v>
                </c:pt>
                <c:pt idx="2">
                  <c:v>0.5</c:v>
                </c:pt>
                <c:pt idx="3">
                  <c:v>0.53</c:v>
                </c:pt>
                <c:pt idx="4">
                  <c:v>0.52</c:v>
                </c:pt>
                <c:pt idx="5">
                  <c:v>0.44</c:v>
                </c:pt>
              </c:numCache>
            </c:numRef>
          </c:val>
        </c:ser>
        <c:dLbls>
          <c:showLegendKey val="0"/>
          <c:showVal val="0"/>
          <c:showCatName val="0"/>
          <c:showSerName val="0"/>
          <c:showPercent val="0"/>
          <c:showBubbleSize val="0"/>
        </c:dLbls>
        <c:gapWidth val="50"/>
        <c:overlap val="100"/>
        <c:axId val="186534912"/>
        <c:axId val="186548992"/>
      </c:barChart>
      <c:catAx>
        <c:axId val="186534912"/>
        <c:scaling>
          <c:orientation val="maxMin"/>
        </c:scaling>
        <c:delete val="1"/>
        <c:axPos val="l"/>
        <c:numFmt formatCode="General" sourceLinked="1"/>
        <c:majorTickMark val="none"/>
        <c:minorTickMark val="none"/>
        <c:tickLblPos val="nextTo"/>
        <c:crossAx val="186548992"/>
        <c:crosses val="autoZero"/>
        <c:auto val="1"/>
        <c:lblAlgn val="ctr"/>
        <c:lblOffset val="100"/>
        <c:noMultiLvlLbl val="0"/>
      </c:catAx>
      <c:valAx>
        <c:axId val="186548992"/>
        <c:scaling>
          <c:orientation val="minMax"/>
          <c:max val="1"/>
          <c:min val="0"/>
        </c:scaling>
        <c:delete val="1"/>
        <c:axPos val="t"/>
        <c:numFmt formatCode="0%" sourceLinked="1"/>
        <c:majorTickMark val="out"/>
        <c:minorTickMark val="none"/>
        <c:tickLblPos val="none"/>
        <c:crossAx val="186534912"/>
        <c:crosses val="autoZero"/>
        <c:crossBetween val="between"/>
      </c:valAx>
      <c:spPr>
        <a:noFill/>
        <a:ln w="25400">
          <a:noFill/>
        </a:ln>
      </c:spPr>
    </c:plotArea>
    <c:legend>
      <c:legendPos val="r"/>
      <c:layout>
        <c:manualLayout>
          <c:xMode val="edge"/>
          <c:yMode val="edge"/>
          <c:x val="0.19671541986619703"/>
          <c:y val="0.84216531952073626"/>
          <c:w val="0.78287946348713844"/>
          <c:h val="0.14899294749959968"/>
        </c:manualLayout>
      </c:layout>
      <c:overlay val="0"/>
    </c:legend>
    <c:plotVisOnly val="1"/>
    <c:dispBlanksAs val="gap"/>
    <c:showDLblsOverMax val="0"/>
  </c:chart>
  <c:spPr>
    <a:noFill/>
    <a:ln w="9525">
      <a:noFill/>
    </a:ln>
  </c:spPr>
  <c:txPr>
    <a:bodyPr/>
    <a:lstStyle/>
    <a:p>
      <a:pPr>
        <a:defRPr sz="1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4.1379145788594619E-2"/>
          <c:y val="1.0351987804064364E-2"/>
          <c:w val="0.95347418349565793"/>
          <c:h val="0.5713997148231208"/>
        </c:manualLayout>
      </c:layout>
      <c:barChart>
        <c:barDir val="col"/>
        <c:grouping val="clustered"/>
        <c:varyColors val="0"/>
        <c:ser>
          <c:idx val="0"/>
          <c:order val="0"/>
          <c:tx>
            <c:strRef>
              <c:f>'Future usage'!$D$248</c:f>
              <c:strCache>
                <c:ptCount val="1"/>
                <c:pt idx="0">
                  <c:v>Wave 1</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dLblPos val="outEnd"/>
            <c:showLegendKey val="0"/>
            <c:showVal val="1"/>
            <c:showCatName val="0"/>
            <c:showSerName val="0"/>
            <c:showPercent val="0"/>
            <c:showBubbleSize val="0"/>
            <c:showLeaderLines val="0"/>
          </c:dLbls>
          <c:cat>
            <c:strRef>
              <c:f>'Future usage'!$A$249:$A$254</c:f>
              <c:strCache>
                <c:ptCount val="6"/>
                <c:pt idx="0">
                  <c:v>Wikipedia</c:v>
                </c:pt>
                <c:pt idx="1">
                  <c:v>Google books</c:v>
                </c:pt>
                <c:pt idx="2">
                  <c:v>cyfrowe.mnw.art.pl</c:v>
                </c:pt>
                <c:pt idx="3">
                  <c:v>Google Art Project</c:v>
                </c:pt>
                <c:pt idx="4">
                  <c:v>fbc.pionier.net.pl</c:v>
                </c:pt>
                <c:pt idx="5">
                  <c:v>Europeana</c:v>
                </c:pt>
              </c:strCache>
            </c:strRef>
          </c:cat>
          <c:val>
            <c:numRef>
              <c:f>'Future usage'!$D$249:$D$254</c:f>
              <c:numCache>
                <c:formatCode>0%</c:formatCode>
                <c:ptCount val="6"/>
                <c:pt idx="0">
                  <c:v>0.73584905660377353</c:v>
                </c:pt>
                <c:pt idx="1">
                  <c:v>0.330188679245283</c:v>
                </c:pt>
                <c:pt idx="2">
                  <c:v>0.17358490566037735</c:v>
                </c:pt>
                <c:pt idx="3">
                  <c:v>0.17169811320754716</c:v>
                </c:pt>
                <c:pt idx="4">
                  <c:v>7.5471698113207544E-2</c:v>
                </c:pt>
                <c:pt idx="5">
                  <c:v>3.7735849056603772E-2</c:v>
                </c:pt>
              </c:numCache>
            </c:numRef>
          </c:val>
        </c:ser>
        <c:ser>
          <c:idx val="1"/>
          <c:order val="1"/>
          <c:tx>
            <c:strRef>
              <c:f>'Future usage'!$E$248</c:f>
              <c:strCache>
                <c:ptCount val="1"/>
                <c:pt idx="0">
                  <c:v>Wave 2</c:v>
                </c:pt>
              </c:strCache>
            </c:strRef>
          </c:tx>
          <c:spPr>
            <a:solidFill>
              <a:srgbClr val="800080"/>
            </a:solidFill>
          </c:spPr>
          <c:invertIfNegative val="0"/>
          <c:dLbls>
            <c:dLblPos val="outEnd"/>
            <c:showLegendKey val="0"/>
            <c:showVal val="1"/>
            <c:showCatName val="0"/>
            <c:showSerName val="0"/>
            <c:showPercent val="0"/>
            <c:showBubbleSize val="0"/>
            <c:showLeaderLines val="0"/>
          </c:dLbls>
          <c:cat>
            <c:strRef>
              <c:f>'Future usage'!$A$249:$A$254</c:f>
              <c:strCache>
                <c:ptCount val="6"/>
                <c:pt idx="0">
                  <c:v>Wikipedia</c:v>
                </c:pt>
                <c:pt idx="1">
                  <c:v>Google books</c:v>
                </c:pt>
                <c:pt idx="2">
                  <c:v>cyfrowe.mnw.art.pl</c:v>
                </c:pt>
                <c:pt idx="3">
                  <c:v>Google Art Project</c:v>
                </c:pt>
                <c:pt idx="4">
                  <c:v>fbc.pionier.net.pl</c:v>
                </c:pt>
                <c:pt idx="5">
                  <c:v>Europeana</c:v>
                </c:pt>
              </c:strCache>
            </c:strRef>
          </c:cat>
          <c:val>
            <c:numRef>
              <c:f>'Future usage'!$E$249:$E$254</c:f>
              <c:numCache>
                <c:formatCode>0%</c:formatCode>
                <c:ptCount val="6"/>
                <c:pt idx="0">
                  <c:v>0.75627240143369179</c:v>
                </c:pt>
                <c:pt idx="1">
                  <c:v>0.32974910394265233</c:v>
                </c:pt>
                <c:pt idx="2">
                  <c:v>0.2132616487455197</c:v>
                </c:pt>
                <c:pt idx="3">
                  <c:v>0.13978494623655913</c:v>
                </c:pt>
                <c:pt idx="4">
                  <c:v>0.11469534050179211</c:v>
                </c:pt>
                <c:pt idx="5">
                  <c:v>7.1684587813620068E-2</c:v>
                </c:pt>
              </c:numCache>
            </c:numRef>
          </c:val>
        </c:ser>
        <c:dLbls>
          <c:showLegendKey val="0"/>
          <c:showVal val="0"/>
          <c:showCatName val="0"/>
          <c:showSerName val="0"/>
          <c:showPercent val="0"/>
          <c:showBubbleSize val="0"/>
        </c:dLbls>
        <c:gapWidth val="50"/>
        <c:axId val="186761984"/>
        <c:axId val="186763520"/>
      </c:barChart>
      <c:catAx>
        <c:axId val="186761984"/>
        <c:scaling>
          <c:orientation val="minMax"/>
        </c:scaling>
        <c:delete val="0"/>
        <c:axPos val="b"/>
        <c:numFmt formatCode="General" sourceLinked="1"/>
        <c:majorTickMark val="out"/>
        <c:minorTickMark val="none"/>
        <c:tickLblPos val="nextTo"/>
        <c:crossAx val="186763520"/>
        <c:crosses val="autoZero"/>
        <c:auto val="1"/>
        <c:lblAlgn val="ctr"/>
        <c:lblOffset val="100"/>
        <c:noMultiLvlLbl val="0"/>
      </c:catAx>
      <c:valAx>
        <c:axId val="186763520"/>
        <c:scaling>
          <c:orientation val="minMax"/>
          <c:max val="1"/>
          <c:min val="0"/>
        </c:scaling>
        <c:delete val="1"/>
        <c:axPos val="l"/>
        <c:numFmt formatCode="0%" sourceLinked="1"/>
        <c:majorTickMark val="out"/>
        <c:minorTickMark val="none"/>
        <c:tickLblPos val="none"/>
        <c:crossAx val="186761984"/>
        <c:crosses val="autoZero"/>
        <c:crossBetween val="between"/>
      </c:valAx>
      <c:spPr>
        <a:noFill/>
        <a:ln w="25400">
          <a:noFill/>
        </a:ln>
      </c:spPr>
    </c:plotArea>
    <c:legend>
      <c:legendPos val="r"/>
      <c:layout>
        <c:manualLayout>
          <c:xMode val="edge"/>
          <c:yMode val="edge"/>
          <c:x val="0.76025118760981325"/>
          <c:y val="1.5869767166536226E-2"/>
          <c:w val="0.20745175448110309"/>
          <c:h val="0.12101577008550564"/>
        </c:manualLayout>
      </c:layout>
      <c:overlay val="0"/>
    </c:legend>
    <c:plotVisOnly val="1"/>
    <c:dispBlanksAs val="gap"/>
    <c:showDLblsOverMax val="0"/>
  </c:chart>
  <c:spPr>
    <a:noFill/>
    <a:ln w="9525">
      <a:noFill/>
    </a:ln>
  </c:spPr>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1946961122474828"/>
          <c:y val="1.0351987804064364E-2"/>
          <c:w val="0.77538375383861324"/>
          <c:h val="0.80497306257770407"/>
        </c:manualLayout>
      </c:layout>
      <c:barChart>
        <c:barDir val="bar"/>
        <c:grouping val="percentStacked"/>
        <c:varyColors val="0"/>
        <c:ser>
          <c:idx val="0"/>
          <c:order val="0"/>
          <c:tx>
            <c:strRef>
              <c:f>'Attitudes towards europeana'!$F$94</c:f>
              <c:strCache>
                <c:ptCount val="1"/>
                <c:pt idx="0">
                  <c:v>Totally disagree</c:v>
                </c:pt>
              </c:strCache>
            </c:strRef>
          </c:tx>
          <c:spPr>
            <a:solidFill>
              <a:schemeClr val="tx1">
                <a:lumMod val="50000"/>
                <a:lumOff val="50000"/>
              </a:schemeClr>
            </a:solidFill>
            <a:effectLst/>
          </c:spPr>
          <c:invertIfNegative val="0"/>
          <c:dLbls>
            <c:txPr>
              <a:bodyPr/>
              <a:lstStyle/>
              <a:p>
                <a:pPr>
                  <a:defRPr sz="1000">
                    <a:solidFill>
                      <a:schemeClr val="bg1"/>
                    </a:solidFill>
                  </a:defRPr>
                </a:pPr>
                <a:endParaRPr lang="en-US"/>
              </a:p>
            </c:txPr>
            <c:showLegendKey val="0"/>
            <c:showVal val="1"/>
            <c:showCatName val="0"/>
            <c:showSerName val="0"/>
            <c:showPercent val="0"/>
            <c:showBubbleSize val="0"/>
            <c:showLeaderLines val="0"/>
          </c:dLbls>
          <c:cat>
            <c:strRef>
              <c:f>'Attitudes towards europeana'!$A$95:$A$99</c:f>
              <c:strCache>
                <c:ptCount val="5"/>
                <c:pt idx="0">
                  <c:v>...is a site where you can access millions of books, films, paintings and museum objects that have been digitised</c:v>
                </c:pt>
                <c:pt idx="1">
                  <c:v>Europeana is an authoritative source of cultural information</c:v>
                </c:pt>
                <c:pt idx="2">
                  <c:v>Europeana is a site that I would recommend to my friends/colleagues who were interested in arts/culture</c:v>
                </c:pt>
                <c:pt idx="3">
                  <c:v>Europeana provides a new way to explore the things I am interested in</c:v>
                </c:pt>
                <c:pt idx="4">
                  <c:v>I can get the same information that can be found  on Europeana from other sources</c:v>
                </c:pt>
              </c:strCache>
            </c:strRef>
          </c:cat>
          <c:val>
            <c:numRef>
              <c:f>'Attitudes towards europeana'!$F$95:$F$99</c:f>
              <c:numCache>
                <c:formatCode>0%</c:formatCode>
                <c:ptCount val="5"/>
                <c:pt idx="0">
                  <c:v>0.02</c:v>
                </c:pt>
                <c:pt idx="1">
                  <c:v>0.03</c:v>
                </c:pt>
                <c:pt idx="2">
                  <c:v>0.03</c:v>
                </c:pt>
                <c:pt idx="3">
                  <c:v>0.02</c:v>
                </c:pt>
                <c:pt idx="4">
                  <c:v>0.05</c:v>
                </c:pt>
              </c:numCache>
            </c:numRef>
          </c:val>
        </c:ser>
        <c:ser>
          <c:idx val="1"/>
          <c:order val="1"/>
          <c:tx>
            <c:strRef>
              <c:f>'Attitudes towards europeana'!$E$94</c:f>
              <c:strCache>
                <c:ptCount val="1"/>
                <c:pt idx="0">
                  <c:v>Slightly disagree</c:v>
                </c:pt>
              </c:strCache>
            </c:strRef>
          </c:tx>
          <c:spPr>
            <a:solidFill>
              <a:schemeClr val="bg1">
                <a:lumMod val="75000"/>
              </a:schemeClr>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sz="1000">
                    <a:solidFill>
                      <a:schemeClr val="bg1"/>
                    </a:solidFill>
                  </a:defRPr>
                </a:pPr>
                <a:endParaRPr lang="en-US"/>
              </a:p>
            </c:txPr>
            <c:showLegendKey val="0"/>
            <c:showVal val="1"/>
            <c:showCatName val="0"/>
            <c:showSerName val="0"/>
            <c:showPercent val="0"/>
            <c:showBubbleSize val="0"/>
            <c:showLeaderLines val="0"/>
          </c:dLbls>
          <c:cat>
            <c:strRef>
              <c:f>'Attitudes towards europeana'!$A$95:$A$99</c:f>
              <c:strCache>
                <c:ptCount val="5"/>
                <c:pt idx="0">
                  <c:v>...is a site where you can access millions of books, films, paintings and museum objects that have been digitised</c:v>
                </c:pt>
                <c:pt idx="1">
                  <c:v>Europeana is an authoritative source of cultural information</c:v>
                </c:pt>
                <c:pt idx="2">
                  <c:v>Europeana is a site that I would recommend to my friends/colleagues who were interested in arts/culture</c:v>
                </c:pt>
                <c:pt idx="3">
                  <c:v>Europeana provides a new way to explore the things I am interested in</c:v>
                </c:pt>
                <c:pt idx="4">
                  <c:v>I can get the same information that can be found  on Europeana from other sources</c:v>
                </c:pt>
              </c:strCache>
            </c:strRef>
          </c:cat>
          <c:val>
            <c:numRef>
              <c:f>'Attitudes towards europeana'!$E$95:$E$99</c:f>
              <c:numCache>
                <c:formatCode>0%</c:formatCode>
                <c:ptCount val="5"/>
                <c:pt idx="0">
                  <c:v>0.03</c:v>
                </c:pt>
                <c:pt idx="1">
                  <c:v>0</c:v>
                </c:pt>
                <c:pt idx="2">
                  <c:v>0.03</c:v>
                </c:pt>
                <c:pt idx="3">
                  <c:v>0.04</c:v>
                </c:pt>
                <c:pt idx="4">
                  <c:v>0.18</c:v>
                </c:pt>
              </c:numCache>
            </c:numRef>
          </c:val>
        </c:ser>
        <c:ser>
          <c:idx val="2"/>
          <c:order val="2"/>
          <c:tx>
            <c:strRef>
              <c:f>'Attitudes towards europeana'!$D$94</c:f>
              <c:strCache>
                <c:ptCount val="1"/>
                <c:pt idx="0">
                  <c:v>Neutral</c:v>
                </c:pt>
              </c:strCache>
            </c:strRef>
          </c:tx>
          <c:spPr>
            <a:solidFill>
              <a:srgbClr val="FFCC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sz="1050">
                    <a:solidFill>
                      <a:schemeClr val="tx1"/>
                    </a:solidFill>
                  </a:defRPr>
                </a:pPr>
                <a:endParaRPr lang="en-US"/>
              </a:p>
            </c:txPr>
            <c:showLegendKey val="0"/>
            <c:showVal val="1"/>
            <c:showCatName val="0"/>
            <c:showSerName val="0"/>
            <c:showPercent val="0"/>
            <c:showBubbleSize val="0"/>
            <c:showLeaderLines val="0"/>
          </c:dLbls>
          <c:cat>
            <c:strRef>
              <c:f>'Attitudes towards europeana'!$A$95:$A$99</c:f>
              <c:strCache>
                <c:ptCount val="5"/>
                <c:pt idx="0">
                  <c:v>...is a site where you can access millions of books, films, paintings and museum objects that have been digitised</c:v>
                </c:pt>
                <c:pt idx="1">
                  <c:v>Europeana is an authoritative source of cultural information</c:v>
                </c:pt>
                <c:pt idx="2">
                  <c:v>Europeana is a site that I would recommend to my friends/colleagues who were interested in arts/culture</c:v>
                </c:pt>
                <c:pt idx="3">
                  <c:v>Europeana provides a new way to explore the things I am interested in</c:v>
                </c:pt>
                <c:pt idx="4">
                  <c:v>I can get the same information that can be found  on Europeana from other sources</c:v>
                </c:pt>
              </c:strCache>
            </c:strRef>
          </c:cat>
          <c:val>
            <c:numRef>
              <c:f>'Attitudes towards europeana'!$D$95:$D$99</c:f>
              <c:numCache>
                <c:formatCode>0%</c:formatCode>
                <c:ptCount val="5"/>
                <c:pt idx="0">
                  <c:v>0.1</c:v>
                </c:pt>
                <c:pt idx="1">
                  <c:v>0.08</c:v>
                </c:pt>
                <c:pt idx="2">
                  <c:v>0.03</c:v>
                </c:pt>
                <c:pt idx="3">
                  <c:v>0.14000000000000001</c:v>
                </c:pt>
                <c:pt idx="4">
                  <c:v>0.12</c:v>
                </c:pt>
              </c:numCache>
            </c:numRef>
          </c:val>
        </c:ser>
        <c:ser>
          <c:idx val="3"/>
          <c:order val="3"/>
          <c:tx>
            <c:strRef>
              <c:f>'Attitudes towards europeana'!$C$94</c:f>
              <c:strCache>
                <c:ptCount val="1"/>
                <c:pt idx="0">
                  <c:v>Slightly agree</c:v>
                </c:pt>
              </c:strCache>
            </c:strRef>
          </c:tx>
          <c:spPr>
            <a:solidFill>
              <a:srgbClr val="FF66FF"/>
            </a:solidFill>
            <a:ln>
              <a:noFill/>
            </a:ln>
            <a:effectLst/>
          </c:spPr>
          <c:invertIfNegative val="0"/>
          <c:dLbls>
            <c:txPr>
              <a:bodyPr/>
              <a:lstStyle/>
              <a:p>
                <a:pPr>
                  <a:defRPr sz="1050">
                    <a:solidFill>
                      <a:schemeClr val="bg1"/>
                    </a:solidFill>
                  </a:defRPr>
                </a:pPr>
                <a:endParaRPr lang="en-US"/>
              </a:p>
            </c:txPr>
            <c:showLegendKey val="0"/>
            <c:showVal val="1"/>
            <c:showCatName val="0"/>
            <c:showSerName val="0"/>
            <c:showPercent val="0"/>
            <c:showBubbleSize val="0"/>
            <c:showLeaderLines val="0"/>
          </c:dLbls>
          <c:cat>
            <c:strRef>
              <c:f>'Attitudes towards europeana'!$A$95:$A$99</c:f>
              <c:strCache>
                <c:ptCount val="5"/>
                <c:pt idx="0">
                  <c:v>...is a site where you can access millions of books, films, paintings and museum objects that have been digitised</c:v>
                </c:pt>
                <c:pt idx="1">
                  <c:v>Europeana is an authoritative source of cultural information</c:v>
                </c:pt>
                <c:pt idx="2">
                  <c:v>Europeana is a site that I would recommend to my friends/colleagues who were interested in arts/culture</c:v>
                </c:pt>
                <c:pt idx="3">
                  <c:v>Europeana provides a new way to explore the things I am interested in</c:v>
                </c:pt>
                <c:pt idx="4">
                  <c:v>I can get the same information that can be found  on Europeana from other sources</c:v>
                </c:pt>
              </c:strCache>
            </c:strRef>
          </c:cat>
          <c:val>
            <c:numRef>
              <c:f>'Attitudes towards europeana'!$C$95:$C$99</c:f>
              <c:numCache>
                <c:formatCode>0%</c:formatCode>
                <c:ptCount val="5"/>
                <c:pt idx="0">
                  <c:v>0.33</c:v>
                </c:pt>
                <c:pt idx="1">
                  <c:v>0.3</c:v>
                </c:pt>
                <c:pt idx="2">
                  <c:v>0.34</c:v>
                </c:pt>
                <c:pt idx="3">
                  <c:v>0.33</c:v>
                </c:pt>
                <c:pt idx="4">
                  <c:v>0.39</c:v>
                </c:pt>
              </c:numCache>
            </c:numRef>
          </c:val>
        </c:ser>
        <c:ser>
          <c:idx val="4"/>
          <c:order val="4"/>
          <c:tx>
            <c:strRef>
              <c:f>'Attitudes towards europeana'!$B$94</c:f>
              <c:strCache>
                <c:ptCount val="1"/>
                <c:pt idx="0">
                  <c:v>Totally agree</c:v>
                </c:pt>
              </c:strCache>
            </c:strRef>
          </c:tx>
          <c:spPr>
            <a:solidFill>
              <a:srgbClr val="FF00FF"/>
            </a:solidFill>
            <a:effectLst/>
          </c:spPr>
          <c:invertIfNegative val="0"/>
          <c:dLbls>
            <c:txPr>
              <a:bodyPr/>
              <a:lstStyle/>
              <a:p>
                <a:pPr>
                  <a:defRPr sz="1050">
                    <a:solidFill>
                      <a:schemeClr val="bg1"/>
                    </a:solidFill>
                  </a:defRPr>
                </a:pPr>
                <a:endParaRPr lang="en-US"/>
              </a:p>
            </c:txPr>
            <c:showLegendKey val="0"/>
            <c:showVal val="1"/>
            <c:showCatName val="0"/>
            <c:showSerName val="0"/>
            <c:showPercent val="0"/>
            <c:showBubbleSize val="0"/>
            <c:showLeaderLines val="0"/>
          </c:dLbls>
          <c:cat>
            <c:strRef>
              <c:f>'Attitudes towards europeana'!$A$95:$A$99</c:f>
              <c:strCache>
                <c:ptCount val="5"/>
                <c:pt idx="0">
                  <c:v>...is a site where you can access millions of books, films, paintings and museum objects that have been digitised</c:v>
                </c:pt>
                <c:pt idx="1">
                  <c:v>Europeana is an authoritative source of cultural information</c:v>
                </c:pt>
                <c:pt idx="2">
                  <c:v>Europeana is a site that I would recommend to my friends/colleagues who were interested in arts/culture</c:v>
                </c:pt>
                <c:pt idx="3">
                  <c:v>Europeana provides a new way to explore the things I am interested in</c:v>
                </c:pt>
                <c:pt idx="4">
                  <c:v>I can get the same information that can be found  on Europeana from other sources</c:v>
                </c:pt>
              </c:strCache>
            </c:strRef>
          </c:cat>
          <c:val>
            <c:numRef>
              <c:f>'Attitudes towards europeana'!$B$95:$B$99</c:f>
              <c:numCache>
                <c:formatCode>0%</c:formatCode>
                <c:ptCount val="5"/>
                <c:pt idx="0">
                  <c:v>0.52</c:v>
                </c:pt>
                <c:pt idx="1">
                  <c:v>0.57999999999999996</c:v>
                </c:pt>
                <c:pt idx="2">
                  <c:v>0.56999999999999995</c:v>
                </c:pt>
                <c:pt idx="3">
                  <c:v>0.46</c:v>
                </c:pt>
                <c:pt idx="4">
                  <c:v>0.26</c:v>
                </c:pt>
              </c:numCache>
            </c:numRef>
          </c:val>
        </c:ser>
        <c:dLbls>
          <c:showLegendKey val="0"/>
          <c:showVal val="1"/>
          <c:showCatName val="0"/>
          <c:showSerName val="0"/>
          <c:showPercent val="0"/>
          <c:showBubbleSize val="0"/>
        </c:dLbls>
        <c:gapWidth val="50"/>
        <c:overlap val="100"/>
        <c:axId val="188238848"/>
        <c:axId val="188252928"/>
      </c:barChart>
      <c:catAx>
        <c:axId val="188238848"/>
        <c:scaling>
          <c:orientation val="maxMin"/>
        </c:scaling>
        <c:delete val="1"/>
        <c:axPos val="l"/>
        <c:numFmt formatCode="General" sourceLinked="1"/>
        <c:majorTickMark val="none"/>
        <c:minorTickMark val="none"/>
        <c:tickLblPos val="nextTo"/>
        <c:crossAx val="188252928"/>
        <c:crosses val="autoZero"/>
        <c:auto val="1"/>
        <c:lblAlgn val="ctr"/>
        <c:lblOffset val="100"/>
        <c:noMultiLvlLbl val="0"/>
      </c:catAx>
      <c:valAx>
        <c:axId val="188252928"/>
        <c:scaling>
          <c:orientation val="minMax"/>
          <c:max val="1"/>
          <c:min val="0"/>
        </c:scaling>
        <c:delete val="1"/>
        <c:axPos val="t"/>
        <c:numFmt formatCode="0%" sourceLinked="1"/>
        <c:majorTickMark val="out"/>
        <c:minorTickMark val="none"/>
        <c:tickLblPos val="none"/>
        <c:crossAx val="188238848"/>
        <c:crosses val="autoZero"/>
        <c:crossBetween val="between"/>
      </c:valAx>
      <c:spPr>
        <a:noFill/>
        <a:ln w="25400">
          <a:noFill/>
        </a:ln>
      </c:spPr>
    </c:plotArea>
    <c:legend>
      <c:legendPos val="r"/>
      <c:layout>
        <c:manualLayout>
          <c:xMode val="edge"/>
          <c:yMode val="edge"/>
          <c:x val="7.1002924708899559E-2"/>
          <c:y val="0.83705018380029783"/>
          <c:w val="0.92587727831168731"/>
          <c:h val="0.14899293357561075"/>
        </c:manualLayout>
      </c:layout>
      <c:overlay val="0"/>
      <c:txPr>
        <a:bodyPr/>
        <a:lstStyle/>
        <a:p>
          <a:pPr>
            <a:defRPr sz="1000"/>
          </a:pPr>
          <a:endParaRPr lang="en-US"/>
        </a:p>
      </c:txPr>
    </c:legend>
    <c:plotVisOnly val="1"/>
    <c:dispBlanksAs val="gap"/>
    <c:showDLblsOverMax val="0"/>
  </c:chart>
  <c:spPr>
    <a:noFill/>
    <a:ln w="9525">
      <a:noFill/>
    </a:ln>
  </c:spPr>
  <c:txPr>
    <a:bodyPr/>
    <a:lstStyle/>
    <a:p>
      <a:pPr>
        <a:defRPr sz="800" b="1"/>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59129770940794"/>
          <c:y val="1.0351987804064364E-2"/>
          <c:w val="0.83226204832504047"/>
          <c:h val="0.80497306257770407"/>
        </c:manualLayout>
      </c:layout>
      <c:barChart>
        <c:barDir val="bar"/>
        <c:grouping val="percentStacked"/>
        <c:varyColors val="0"/>
        <c:ser>
          <c:idx val="0"/>
          <c:order val="0"/>
          <c:tx>
            <c:strRef>
              <c:f>'Activation attitudes'!$G$259</c:f>
              <c:strCache>
                <c:ptCount val="1"/>
                <c:pt idx="0">
                  <c:v>Totally disagree</c:v>
                </c:pt>
              </c:strCache>
            </c:strRef>
          </c:tx>
          <c:spPr>
            <a:solidFill>
              <a:schemeClr val="tx1">
                <a:lumMod val="75000"/>
              </a:schemeClr>
            </a:solidFill>
            <a:effectLst/>
          </c:spPr>
          <c:invertIfNegative val="0"/>
          <c:dLbls>
            <c:txPr>
              <a:bodyPr/>
              <a:lstStyle/>
              <a:p>
                <a:pPr>
                  <a:defRPr sz="900">
                    <a:solidFill>
                      <a:sysClr val="windowText" lastClr="000000"/>
                    </a:solidFill>
                  </a:defRPr>
                </a:pPr>
                <a:endParaRPr lang="en-US"/>
              </a:p>
            </c:txPr>
            <c:showLegendKey val="0"/>
            <c:showVal val="1"/>
            <c:showCatName val="0"/>
            <c:showSerName val="0"/>
            <c:showPercent val="0"/>
            <c:showBubbleSize val="0"/>
            <c:showLeaderLines val="0"/>
          </c:dLbls>
          <c:cat>
            <c:strRef>
              <c:f>'Activation attitudes'!$B$260:$B$266</c:f>
              <c:strCache>
                <c:ptCount val="7"/>
                <c:pt idx="0">
                  <c:v>Europeana is an authoritative source of cultural information</c:v>
                </c:pt>
                <c:pt idx="1">
                  <c:v>Europeana is a site that I would recommend to my friends/colleagues who were interested in arts/culture</c:v>
                </c:pt>
                <c:pt idx="2">
                  <c:v>Europeana provides a new way to explore the things I am interested in</c:v>
                </c:pt>
                <c:pt idx="3">
                  <c:v>The website is easy to navigate</c:v>
                </c:pt>
                <c:pt idx="4">
                  <c:v>Europeana is a site where you can access millions of books, films, paintings and museum objects that have been “digitised”</c:v>
                </c:pt>
                <c:pt idx="5">
                  <c:v>I would be able to find most of the things I wanted to find on this site</c:v>
                </c:pt>
                <c:pt idx="6">
                  <c:v>I can get the same information that can be found on Europeana from other sources</c:v>
                </c:pt>
              </c:strCache>
            </c:strRef>
          </c:cat>
          <c:val>
            <c:numRef>
              <c:f>'Activation attitudes'!$G$260:$G$266</c:f>
              <c:numCache>
                <c:formatCode>0%</c:formatCode>
                <c:ptCount val="7"/>
                <c:pt idx="0">
                  <c:v>0.03</c:v>
                </c:pt>
                <c:pt idx="1">
                  <c:v>0.05</c:v>
                </c:pt>
                <c:pt idx="2">
                  <c:v>0.04</c:v>
                </c:pt>
                <c:pt idx="3">
                  <c:v>0.04</c:v>
                </c:pt>
                <c:pt idx="4">
                  <c:v>0.03</c:v>
                </c:pt>
                <c:pt idx="5">
                  <c:v>0.05</c:v>
                </c:pt>
                <c:pt idx="6">
                  <c:v>0.08</c:v>
                </c:pt>
              </c:numCache>
            </c:numRef>
          </c:val>
        </c:ser>
        <c:ser>
          <c:idx val="1"/>
          <c:order val="1"/>
          <c:tx>
            <c:strRef>
              <c:f>'Activation attitudes'!$F$259</c:f>
              <c:strCache>
                <c:ptCount val="1"/>
                <c:pt idx="0">
                  <c:v>Slightly disagree</c:v>
                </c:pt>
              </c:strCache>
            </c:strRef>
          </c:tx>
          <c:spPr>
            <a:solidFill>
              <a:schemeClr val="bg1">
                <a:lumMod val="65000"/>
              </a:schemeClr>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1050" b="0">
                    <a:solidFill>
                      <a:srgbClr val="000000"/>
                    </a:solidFill>
                  </a:defRPr>
                </a:pPr>
                <a:endParaRPr lang="en-US"/>
              </a:p>
            </c:txPr>
            <c:showLegendKey val="0"/>
            <c:showVal val="1"/>
            <c:showCatName val="0"/>
            <c:showSerName val="0"/>
            <c:showPercent val="0"/>
            <c:showBubbleSize val="0"/>
            <c:showLeaderLines val="0"/>
          </c:dLbls>
          <c:cat>
            <c:strRef>
              <c:f>'Activation attitudes'!$B$260:$B$266</c:f>
              <c:strCache>
                <c:ptCount val="7"/>
                <c:pt idx="0">
                  <c:v>Europeana is an authoritative source of cultural information</c:v>
                </c:pt>
                <c:pt idx="1">
                  <c:v>Europeana is a site that I would recommend to my friends/colleagues who were interested in arts/culture</c:v>
                </c:pt>
                <c:pt idx="2">
                  <c:v>Europeana provides a new way to explore the things I am interested in</c:v>
                </c:pt>
                <c:pt idx="3">
                  <c:v>The website is easy to navigate</c:v>
                </c:pt>
                <c:pt idx="4">
                  <c:v>Europeana is a site where you can access millions of books, films, paintings and museum objects that have been “digitised”</c:v>
                </c:pt>
                <c:pt idx="5">
                  <c:v>I would be able to find most of the things I wanted to find on this site</c:v>
                </c:pt>
                <c:pt idx="6">
                  <c:v>I can get the same information that can be found on Europeana from other sources</c:v>
                </c:pt>
              </c:strCache>
            </c:strRef>
          </c:cat>
          <c:val>
            <c:numRef>
              <c:f>'Activation attitudes'!$F$260:$F$266</c:f>
              <c:numCache>
                <c:formatCode>0%</c:formatCode>
                <c:ptCount val="7"/>
                <c:pt idx="0">
                  <c:v>0</c:v>
                </c:pt>
                <c:pt idx="1">
                  <c:v>0.01</c:v>
                </c:pt>
                <c:pt idx="2">
                  <c:v>0.05</c:v>
                </c:pt>
                <c:pt idx="3">
                  <c:v>0.06</c:v>
                </c:pt>
                <c:pt idx="4">
                  <c:v>0.04</c:v>
                </c:pt>
                <c:pt idx="5">
                  <c:v>7.0000000000000007E-2</c:v>
                </c:pt>
                <c:pt idx="6">
                  <c:v>0.09</c:v>
                </c:pt>
              </c:numCache>
            </c:numRef>
          </c:val>
        </c:ser>
        <c:ser>
          <c:idx val="2"/>
          <c:order val="2"/>
          <c:tx>
            <c:strRef>
              <c:f>'Activation attitudes'!$E$259</c:f>
              <c:strCache>
                <c:ptCount val="1"/>
                <c:pt idx="0">
                  <c:v>Neutral</c:v>
                </c:pt>
              </c:strCache>
            </c:strRef>
          </c:tx>
          <c:spPr>
            <a:solidFill>
              <a:srgbClr val="FFCC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1050" b="0">
                    <a:solidFill>
                      <a:sysClr val="windowText" lastClr="000000"/>
                    </a:solidFill>
                  </a:defRPr>
                </a:pPr>
                <a:endParaRPr lang="en-US"/>
              </a:p>
            </c:txPr>
            <c:showLegendKey val="0"/>
            <c:showVal val="1"/>
            <c:showCatName val="0"/>
            <c:showSerName val="0"/>
            <c:showPercent val="0"/>
            <c:showBubbleSize val="0"/>
            <c:showLeaderLines val="0"/>
          </c:dLbls>
          <c:cat>
            <c:strRef>
              <c:f>'Activation attitudes'!$B$260:$B$266</c:f>
              <c:strCache>
                <c:ptCount val="7"/>
                <c:pt idx="0">
                  <c:v>Europeana is an authoritative source of cultural information</c:v>
                </c:pt>
                <c:pt idx="1">
                  <c:v>Europeana is a site that I would recommend to my friends/colleagues who were interested in arts/culture</c:v>
                </c:pt>
                <c:pt idx="2">
                  <c:v>Europeana provides a new way to explore the things I am interested in</c:v>
                </c:pt>
                <c:pt idx="3">
                  <c:v>The website is easy to navigate</c:v>
                </c:pt>
                <c:pt idx="4">
                  <c:v>Europeana is a site where you can access millions of books, films, paintings and museum objects that have been “digitised”</c:v>
                </c:pt>
                <c:pt idx="5">
                  <c:v>I would be able to find most of the things I wanted to find on this site</c:v>
                </c:pt>
                <c:pt idx="6">
                  <c:v>I can get the same information that can be found on Europeana from other sources</c:v>
                </c:pt>
              </c:strCache>
            </c:strRef>
          </c:cat>
          <c:val>
            <c:numRef>
              <c:f>'Activation attitudes'!$E$260:$E$266</c:f>
              <c:numCache>
                <c:formatCode>0%</c:formatCode>
                <c:ptCount val="7"/>
                <c:pt idx="0">
                  <c:v>0.11</c:v>
                </c:pt>
                <c:pt idx="1">
                  <c:v>0.06</c:v>
                </c:pt>
                <c:pt idx="2">
                  <c:v>7.0000000000000007E-2</c:v>
                </c:pt>
                <c:pt idx="3">
                  <c:v>0.1</c:v>
                </c:pt>
                <c:pt idx="4">
                  <c:v>0.14000000000000001</c:v>
                </c:pt>
                <c:pt idx="5">
                  <c:v>0.12</c:v>
                </c:pt>
                <c:pt idx="6">
                  <c:v>0.2</c:v>
                </c:pt>
              </c:numCache>
            </c:numRef>
          </c:val>
        </c:ser>
        <c:ser>
          <c:idx val="3"/>
          <c:order val="3"/>
          <c:tx>
            <c:strRef>
              <c:f>'Activation attitudes'!$D$259</c:f>
              <c:strCache>
                <c:ptCount val="1"/>
                <c:pt idx="0">
                  <c:v>Slightly agree</c:v>
                </c:pt>
              </c:strCache>
            </c:strRef>
          </c:tx>
          <c:spPr>
            <a:solidFill>
              <a:srgbClr val="FF66FF"/>
            </a:solidFill>
            <a:ln>
              <a:noFill/>
            </a:ln>
            <a:effectLst/>
          </c:spPr>
          <c:invertIfNegative val="0"/>
          <c:dLbls>
            <c:txPr>
              <a:bodyPr/>
              <a:lstStyle/>
              <a:p>
                <a:pPr>
                  <a:defRPr sz="1050">
                    <a:solidFill>
                      <a:sysClr val="windowText" lastClr="000000"/>
                    </a:solidFill>
                  </a:defRPr>
                </a:pPr>
                <a:endParaRPr lang="en-US"/>
              </a:p>
            </c:txPr>
            <c:showLegendKey val="0"/>
            <c:showVal val="1"/>
            <c:showCatName val="0"/>
            <c:showSerName val="0"/>
            <c:showPercent val="0"/>
            <c:showBubbleSize val="0"/>
            <c:showLeaderLines val="0"/>
          </c:dLbls>
          <c:cat>
            <c:strRef>
              <c:f>'Activation attitudes'!$B$260:$B$266</c:f>
              <c:strCache>
                <c:ptCount val="7"/>
                <c:pt idx="0">
                  <c:v>Europeana is an authoritative source of cultural information</c:v>
                </c:pt>
                <c:pt idx="1">
                  <c:v>Europeana is a site that I would recommend to my friends/colleagues who were interested in arts/culture</c:v>
                </c:pt>
                <c:pt idx="2">
                  <c:v>Europeana provides a new way to explore the things I am interested in</c:v>
                </c:pt>
                <c:pt idx="3">
                  <c:v>The website is easy to navigate</c:v>
                </c:pt>
                <c:pt idx="4">
                  <c:v>Europeana is a site where you can access millions of books, films, paintings and museum objects that have been “digitised”</c:v>
                </c:pt>
                <c:pt idx="5">
                  <c:v>I would be able to find most of the things I wanted to find on this site</c:v>
                </c:pt>
                <c:pt idx="6">
                  <c:v>I can get the same information that can be found on Europeana from other sources</c:v>
                </c:pt>
              </c:strCache>
            </c:strRef>
          </c:cat>
          <c:val>
            <c:numRef>
              <c:f>'Activation attitudes'!$D$260:$D$266</c:f>
              <c:numCache>
                <c:formatCode>0%</c:formatCode>
                <c:ptCount val="7"/>
                <c:pt idx="0">
                  <c:v>0.28999999999999998</c:v>
                </c:pt>
                <c:pt idx="1">
                  <c:v>0.31</c:v>
                </c:pt>
                <c:pt idx="2">
                  <c:v>0.35</c:v>
                </c:pt>
                <c:pt idx="3">
                  <c:v>0.25</c:v>
                </c:pt>
                <c:pt idx="4">
                  <c:v>0.25</c:v>
                </c:pt>
                <c:pt idx="5">
                  <c:v>0.3</c:v>
                </c:pt>
                <c:pt idx="6">
                  <c:v>0.32</c:v>
                </c:pt>
              </c:numCache>
            </c:numRef>
          </c:val>
        </c:ser>
        <c:ser>
          <c:idx val="4"/>
          <c:order val="4"/>
          <c:tx>
            <c:strRef>
              <c:f>'Activation attitudes'!$C$259</c:f>
              <c:strCache>
                <c:ptCount val="1"/>
                <c:pt idx="0">
                  <c:v>Totally agree</c:v>
                </c:pt>
              </c:strCache>
            </c:strRef>
          </c:tx>
          <c:spPr>
            <a:solidFill>
              <a:srgbClr val="FF33CC"/>
            </a:solidFill>
            <a:effectLst/>
          </c:spPr>
          <c:invertIfNegative val="0"/>
          <c:dLbls>
            <c:txPr>
              <a:bodyPr/>
              <a:lstStyle/>
              <a:p>
                <a:pPr>
                  <a:defRPr sz="1050">
                    <a:solidFill>
                      <a:sysClr val="windowText" lastClr="000000"/>
                    </a:solidFill>
                  </a:defRPr>
                </a:pPr>
                <a:endParaRPr lang="en-US"/>
              </a:p>
            </c:txPr>
            <c:showLegendKey val="0"/>
            <c:showVal val="1"/>
            <c:showCatName val="0"/>
            <c:showSerName val="0"/>
            <c:showPercent val="0"/>
            <c:showBubbleSize val="0"/>
            <c:showLeaderLines val="0"/>
          </c:dLbls>
          <c:cat>
            <c:strRef>
              <c:f>'Activation attitudes'!$B$260:$B$266</c:f>
              <c:strCache>
                <c:ptCount val="7"/>
                <c:pt idx="0">
                  <c:v>Europeana is an authoritative source of cultural information</c:v>
                </c:pt>
                <c:pt idx="1">
                  <c:v>Europeana is a site that I would recommend to my friends/colleagues who were interested in arts/culture</c:v>
                </c:pt>
                <c:pt idx="2">
                  <c:v>Europeana provides a new way to explore the things I am interested in</c:v>
                </c:pt>
                <c:pt idx="3">
                  <c:v>The website is easy to navigate</c:v>
                </c:pt>
                <c:pt idx="4">
                  <c:v>Europeana is a site where you can access millions of books, films, paintings and museum objects that have been “digitised”</c:v>
                </c:pt>
                <c:pt idx="5">
                  <c:v>I would be able to find most of the things I wanted to find on this site</c:v>
                </c:pt>
                <c:pt idx="6">
                  <c:v>I can get the same information that can be found on Europeana from other sources</c:v>
                </c:pt>
              </c:strCache>
            </c:strRef>
          </c:cat>
          <c:val>
            <c:numRef>
              <c:f>'Activation attitudes'!$C$260:$C$266</c:f>
              <c:numCache>
                <c:formatCode>0%</c:formatCode>
                <c:ptCount val="7"/>
                <c:pt idx="0">
                  <c:v>0.56000000000000005</c:v>
                </c:pt>
                <c:pt idx="1">
                  <c:v>0.54</c:v>
                </c:pt>
                <c:pt idx="2">
                  <c:v>0.48</c:v>
                </c:pt>
                <c:pt idx="3">
                  <c:v>0.53</c:v>
                </c:pt>
                <c:pt idx="4">
                  <c:v>0.52</c:v>
                </c:pt>
                <c:pt idx="5">
                  <c:v>0.45</c:v>
                </c:pt>
                <c:pt idx="6">
                  <c:v>0.28999999999999998</c:v>
                </c:pt>
              </c:numCache>
            </c:numRef>
          </c:val>
        </c:ser>
        <c:dLbls>
          <c:showLegendKey val="0"/>
          <c:showVal val="0"/>
          <c:showCatName val="0"/>
          <c:showSerName val="0"/>
          <c:showPercent val="0"/>
          <c:showBubbleSize val="0"/>
        </c:dLbls>
        <c:gapWidth val="50"/>
        <c:overlap val="100"/>
        <c:axId val="190233216"/>
        <c:axId val="189661568"/>
      </c:barChart>
      <c:catAx>
        <c:axId val="190233216"/>
        <c:scaling>
          <c:orientation val="maxMin"/>
        </c:scaling>
        <c:delete val="1"/>
        <c:axPos val="l"/>
        <c:numFmt formatCode="General" sourceLinked="1"/>
        <c:majorTickMark val="out"/>
        <c:minorTickMark val="none"/>
        <c:tickLblPos val="nextTo"/>
        <c:crossAx val="189661568"/>
        <c:crosses val="autoZero"/>
        <c:auto val="1"/>
        <c:lblAlgn val="ctr"/>
        <c:lblOffset val="100"/>
        <c:noMultiLvlLbl val="0"/>
      </c:catAx>
      <c:valAx>
        <c:axId val="189661568"/>
        <c:scaling>
          <c:orientation val="minMax"/>
          <c:max val="1"/>
          <c:min val="0"/>
        </c:scaling>
        <c:delete val="1"/>
        <c:axPos val="t"/>
        <c:numFmt formatCode="0%" sourceLinked="1"/>
        <c:majorTickMark val="out"/>
        <c:minorTickMark val="none"/>
        <c:tickLblPos val="none"/>
        <c:crossAx val="190233216"/>
        <c:crosses val="autoZero"/>
        <c:crossBetween val="between"/>
      </c:valAx>
      <c:spPr>
        <a:noFill/>
        <a:ln w="25400">
          <a:noFill/>
        </a:ln>
      </c:spPr>
    </c:plotArea>
    <c:legend>
      <c:legendPos val="r"/>
      <c:layout>
        <c:manualLayout>
          <c:xMode val="edge"/>
          <c:yMode val="edge"/>
          <c:x val="0.18452645166197637"/>
          <c:y val="0.77125534940347074"/>
          <c:w val="0.79281457980344305"/>
          <c:h val="0.14899293357561075"/>
        </c:manualLayout>
      </c:layout>
      <c:overlay val="0"/>
      <c:txPr>
        <a:bodyPr/>
        <a:lstStyle/>
        <a:p>
          <a:pPr>
            <a:defRPr lang="nl-BE" sz="9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259129770940794"/>
          <c:y val="1.0351987804064364E-2"/>
          <c:w val="0.83226204832504047"/>
          <c:h val="0.80497306257770407"/>
        </c:manualLayout>
      </c:layout>
      <c:barChart>
        <c:barDir val="bar"/>
        <c:grouping val="stacked"/>
        <c:varyColors val="0"/>
        <c:ser>
          <c:idx val="1"/>
          <c:order val="0"/>
          <c:tx>
            <c:strRef>
              <c:f>'Activation attitudes'!$D$365</c:f>
              <c:strCache>
                <c:ptCount val="1"/>
                <c:pt idx="0">
                  <c:v>Slightly agree</c:v>
                </c:pt>
              </c:strCache>
            </c:strRef>
          </c:tx>
          <c:spPr>
            <a:solidFill>
              <a:srgbClr val="FF66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lang="nl-BE" sz="900" b="0">
                    <a:solidFill>
                      <a:schemeClr val="bg1"/>
                    </a:solidFill>
                  </a:defRPr>
                </a:pPr>
                <a:endParaRPr lang="en-US"/>
              </a:p>
            </c:txPr>
            <c:showLegendKey val="0"/>
            <c:showVal val="1"/>
            <c:showCatName val="0"/>
            <c:showSerName val="0"/>
            <c:showPercent val="0"/>
            <c:showBubbleSize val="0"/>
            <c:showLeaderLines val="0"/>
          </c:dLbls>
          <c:cat>
            <c:strRef>
              <c:f>'Activation attitudes'!$B$366:$B$385</c:f>
              <c:strCache>
                <c:ptCount val="20"/>
                <c:pt idx="0">
                  <c:v>Aware</c:v>
                </c:pt>
                <c:pt idx="1">
                  <c:v>Not aware</c:v>
                </c:pt>
                <c:pt idx="3">
                  <c:v>Aware</c:v>
                </c:pt>
                <c:pt idx="4">
                  <c:v>Not aware</c:v>
                </c:pt>
                <c:pt idx="6">
                  <c:v>Aware</c:v>
                </c:pt>
                <c:pt idx="7">
                  <c:v>Not aware</c:v>
                </c:pt>
                <c:pt idx="9">
                  <c:v>Aware</c:v>
                </c:pt>
                <c:pt idx="10">
                  <c:v>Not aware</c:v>
                </c:pt>
                <c:pt idx="12">
                  <c:v>Aware</c:v>
                </c:pt>
                <c:pt idx="13">
                  <c:v>Not aware</c:v>
                </c:pt>
                <c:pt idx="15">
                  <c:v>Aware</c:v>
                </c:pt>
                <c:pt idx="16">
                  <c:v>Not aware</c:v>
                </c:pt>
                <c:pt idx="18">
                  <c:v>Aware</c:v>
                </c:pt>
                <c:pt idx="19">
                  <c:v>Not aware</c:v>
                </c:pt>
              </c:strCache>
            </c:strRef>
          </c:cat>
          <c:val>
            <c:numRef>
              <c:f>'Activation attitudes'!$D$366:$D$385</c:f>
              <c:numCache>
                <c:formatCode>0%</c:formatCode>
                <c:ptCount val="20"/>
                <c:pt idx="0">
                  <c:v>0.28999999999999998</c:v>
                </c:pt>
                <c:pt idx="1">
                  <c:v>0.41</c:v>
                </c:pt>
                <c:pt idx="3">
                  <c:v>0.31</c:v>
                </c:pt>
                <c:pt idx="4">
                  <c:v>0.4</c:v>
                </c:pt>
                <c:pt idx="6">
                  <c:v>0.35</c:v>
                </c:pt>
                <c:pt idx="7">
                  <c:v>0.42</c:v>
                </c:pt>
                <c:pt idx="9">
                  <c:v>0.25</c:v>
                </c:pt>
                <c:pt idx="10">
                  <c:v>0.3</c:v>
                </c:pt>
                <c:pt idx="12">
                  <c:v>0.25</c:v>
                </c:pt>
                <c:pt idx="13">
                  <c:v>0.37</c:v>
                </c:pt>
                <c:pt idx="15">
                  <c:v>0.3</c:v>
                </c:pt>
                <c:pt idx="16">
                  <c:v>0.38</c:v>
                </c:pt>
                <c:pt idx="18">
                  <c:v>0.32</c:v>
                </c:pt>
                <c:pt idx="19">
                  <c:v>0.39</c:v>
                </c:pt>
              </c:numCache>
            </c:numRef>
          </c:val>
        </c:ser>
        <c:ser>
          <c:idx val="0"/>
          <c:order val="1"/>
          <c:tx>
            <c:strRef>
              <c:f>'Activation attitudes'!$C$365</c:f>
              <c:strCache>
                <c:ptCount val="1"/>
                <c:pt idx="0">
                  <c:v>Totally agree</c:v>
                </c:pt>
              </c:strCache>
            </c:strRef>
          </c:tx>
          <c:spPr>
            <a:solidFill>
              <a:srgbClr val="FF00FF"/>
            </a:solidFill>
            <a:effectLst/>
          </c:spPr>
          <c:invertIfNegative val="0"/>
          <c:dLbls>
            <c:txPr>
              <a:bodyPr/>
              <a:lstStyle/>
              <a:p>
                <a:pPr>
                  <a:defRPr sz="900">
                    <a:solidFill>
                      <a:schemeClr val="bg1"/>
                    </a:solidFill>
                  </a:defRPr>
                </a:pPr>
                <a:endParaRPr lang="en-US"/>
              </a:p>
            </c:txPr>
            <c:showLegendKey val="0"/>
            <c:showVal val="1"/>
            <c:showCatName val="0"/>
            <c:showSerName val="0"/>
            <c:showPercent val="0"/>
            <c:showBubbleSize val="0"/>
            <c:showLeaderLines val="0"/>
          </c:dLbls>
          <c:cat>
            <c:strRef>
              <c:f>'Activation attitudes'!$B$366:$B$385</c:f>
              <c:strCache>
                <c:ptCount val="20"/>
                <c:pt idx="0">
                  <c:v>Aware</c:v>
                </c:pt>
                <c:pt idx="1">
                  <c:v>Not aware</c:v>
                </c:pt>
                <c:pt idx="3">
                  <c:v>Aware</c:v>
                </c:pt>
                <c:pt idx="4">
                  <c:v>Not aware</c:v>
                </c:pt>
                <c:pt idx="6">
                  <c:v>Aware</c:v>
                </c:pt>
                <c:pt idx="7">
                  <c:v>Not aware</c:v>
                </c:pt>
                <c:pt idx="9">
                  <c:v>Aware</c:v>
                </c:pt>
                <c:pt idx="10">
                  <c:v>Not aware</c:v>
                </c:pt>
                <c:pt idx="12">
                  <c:v>Aware</c:v>
                </c:pt>
                <c:pt idx="13">
                  <c:v>Not aware</c:v>
                </c:pt>
                <c:pt idx="15">
                  <c:v>Aware</c:v>
                </c:pt>
                <c:pt idx="16">
                  <c:v>Not aware</c:v>
                </c:pt>
                <c:pt idx="18">
                  <c:v>Aware</c:v>
                </c:pt>
                <c:pt idx="19">
                  <c:v>Not aware</c:v>
                </c:pt>
              </c:strCache>
            </c:strRef>
          </c:cat>
          <c:val>
            <c:numRef>
              <c:f>'Activation attitudes'!$C$366:$C$385</c:f>
              <c:numCache>
                <c:formatCode>0%</c:formatCode>
                <c:ptCount val="20"/>
                <c:pt idx="0">
                  <c:v>0.56000000000000005</c:v>
                </c:pt>
                <c:pt idx="1">
                  <c:v>0.27</c:v>
                </c:pt>
                <c:pt idx="3">
                  <c:v>0.54</c:v>
                </c:pt>
                <c:pt idx="4">
                  <c:v>0.32</c:v>
                </c:pt>
                <c:pt idx="6">
                  <c:v>0.48</c:v>
                </c:pt>
                <c:pt idx="7">
                  <c:v>0.24</c:v>
                </c:pt>
                <c:pt idx="9">
                  <c:v>0.53</c:v>
                </c:pt>
                <c:pt idx="10">
                  <c:v>0.34</c:v>
                </c:pt>
                <c:pt idx="12">
                  <c:v>0.52</c:v>
                </c:pt>
                <c:pt idx="13">
                  <c:v>0.25</c:v>
                </c:pt>
                <c:pt idx="15">
                  <c:v>0.45</c:v>
                </c:pt>
                <c:pt idx="16">
                  <c:v>0.15</c:v>
                </c:pt>
                <c:pt idx="18">
                  <c:v>0.28999999999999998</c:v>
                </c:pt>
                <c:pt idx="19">
                  <c:v>0.15</c:v>
                </c:pt>
              </c:numCache>
            </c:numRef>
          </c:val>
        </c:ser>
        <c:dLbls>
          <c:showLegendKey val="0"/>
          <c:showVal val="0"/>
          <c:showCatName val="0"/>
          <c:showSerName val="0"/>
          <c:showPercent val="0"/>
          <c:showBubbleSize val="0"/>
        </c:dLbls>
        <c:gapWidth val="7"/>
        <c:overlap val="100"/>
        <c:axId val="189445632"/>
        <c:axId val="189447168"/>
      </c:barChart>
      <c:catAx>
        <c:axId val="189445632"/>
        <c:scaling>
          <c:orientation val="maxMin"/>
        </c:scaling>
        <c:delete val="1"/>
        <c:axPos val="l"/>
        <c:numFmt formatCode="General" sourceLinked="1"/>
        <c:majorTickMark val="out"/>
        <c:minorTickMark val="none"/>
        <c:tickLblPos val="nextTo"/>
        <c:crossAx val="189447168"/>
        <c:crosses val="autoZero"/>
        <c:auto val="1"/>
        <c:lblAlgn val="ctr"/>
        <c:lblOffset val="100"/>
        <c:noMultiLvlLbl val="0"/>
      </c:catAx>
      <c:valAx>
        <c:axId val="189447168"/>
        <c:scaling>
          <c:orientation val="minMax"/>
          <c:max val="1"/>
          <c:min val="0"/>
        </c:scaling>
        <c:delete val="1"/>
        <c:axPos val="t"/>
        <c:numFmt formatCode="0%" sourceLinked="1"/>
        <c:majorTickMark val="out"/>
        <c:minorTickMark val="none"/>
        <c:tickLblPos val="none"/>
        <c:crossAx val="189445632"/>
        <c:crosses val="autoZero"/>
        <c:crossBetween val="between"/>
      </c:valAx>
      <c:spPr>
        <a:noFill/>
        <a:ln w="25400">
          <a:noFill/>
        </a:ln>
      </c:spPr>
    </c:plotArea>
    <c:legend>
      <c:legendPos val="r"/>
      <c:layout>
        <c:manualLayout>
          <c:xMode val="edge"/>
          <c:yMode val="edge"/>
          <c:x val="0.14651236127013895"/>
          <c:y val="0.85897473384324119"/>
          <c:w val="0.78864007276731485"/>
          <c:h val="9.3272112463073278E-2"/>
        </c:manualLayout>
      </c:layout>
      <c:overlay val="0"/>
      <c:txPr>
        <a:bodyPr/>
        <a:lstStyle/>
        <a:p>
          <a:pPr>
            <a:defRPr lang="nl-BE" sz="900">
              <a:solidFill>
                <a:srgbClr val="000000"/>
              </a:solidFill>
            </a:defRPr>
          </a:pPr>
          <a:endParaRPr lang="en-US"/>
        </a:p>
      </c:txPr>
    </c:legend>
    <c:plotVisOnly val="1"/>
    <c:dispBlanksAs val="gap"/>
    <c:showDLblsOverMax val="0"/>
  </c:chart>
  <c:spPr>
    <a:noFill/>
    <a:ln w="9525">
      <a:noFill/>
    </a:ln>
  </c:spPr>
  <c:txPr>
    <a:bodyPr/>
    <a:lstStyle/>
    <a:p>
      <a:pPr>
        <a:defRPr sz="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manualLayout>
          <c:layoutTarget val="inner"/>
          <c:xMode val="edge"/>
          <c:yMode val="edge"/>
          <c:x val="3.0148637837382627E-3"/>
          <c:y val="0.21041734099888509"/>
          <c:w val="0.99181861957177864"/>
          <c:h val="0.63163067659283689"/>
        </c:manualLayout>
      </c:layout>
      <c:barChart>
        <c:barDir val="col"/>
        <c:grouping val="clustered"/>
        <c:varyColors val="0"/>
        <c:ser>
          <c:idx val="0"/>
          <c:order val="0"/>
          <c:tx>
            <c:strRef>
              <c:f>'Activation attitudes'!$N$313</c:f>
              <c:strCache>
                <c:ptCount val="1"/>
                <c:pt idx="0">
                  <c:v>Likely</c:v>
                </c:pt>
              </c:strCache>
            </c:strRef>
          </c:tx>
          <c:spPr>
            <a:solidFill>
              <a:srgbClr val="FF66FF"/>
            </a:solidFill>
            <a:ln w="25400">
              <a:noFill/>
            </a:ln>
            <a:effectLst>
              <a:outerShdw blurRad="50800" dist="38100" dir="2700000" algn="tl" rotWithShape="0">
                <a:prstClr val="black">
                  <a:alpha val="0"/>
                </a:prstClr>
              </a:outerShdw>
            </a:effectLst>
          </c:spPr>
          <c:invertIfNegative val="0"/>
          <c:dPt>
            <c:idx val="3"/>
            <c:invertIfNegative val="0"/>
            <c:bubble3D val="0"/>
            <c:spPr>
              <a:solidFill>
                <a:schemeClr val="bg1">
                  <a:lumMod val="75000"/>
                </a:schemeClr>
              </a:solidFill>
              <a:ln w="25400">
                <a:noFill/>
              </a:ln>
              <a:effectLst>
                <a:outerShdw blurRad="50800" dist="38100" dir="2700000" algn="tl" rotWithShape="0">
                  <a:prstClr val="black">
                    <a:alpha val="0"/>
                  </a:prstClr>
                </a:outerShdw>
              </a:effectLst>
            </c:spPr>
          </c:dPt>
          <c:dPt>
            <c:idx val="6"/>
            <c:invertIfNegative val="0"/>
            <c:bubble3D val="0"/>
            <c:spPr>
              <a:solidFill>
                <a:schemeClr val="bg1">
                  <a:lumMod val="75000"/>
                </a:schemeClr>
              </a:solidFill>
              <a:ln w="25400">
                <a:noFill/>
              </a:ln>
              <a:effectLst>
                <a:outerShdw blurRad="50800" dist="38100" dir="2700000" algn="tl" rotWithShape="0">
                  <a:prstClr val="black">
                    <a:alpha val="0"/>
                  </a:prstClr>
                </a:outerShdw>
              </a:effectLst>
            </c:spPr>
          </c:dPt>
          <c:dPt>
            <c:idx val="9"/>
            <c:invertIfNegative val="0"/>
            <c:bubble3D val="0"/>
            <c:spPr>
              <a:solidFill>
                <a:schemeClr val="bg1">
                  <a:lumMod val="75000"/>
                </a:schemeClr>
              </a:solidFill>
              <a:ln w="25400">
                <a:noFill/>
              </a:ln>
              <a:effectLst>
                <a:outerShdw blurRad="50800" dist="38100" dir="2700000" algn="tl" rotWithShape="0">
                  <a:prstClr val="black">
                    <a:alpha val="0"/>
                  </a:prstClr>
                </a:outerShdw>
              </a:effectLst>
            </c:spPr>
          </c:dPt>
          <c:dPt>
            <c:idx val="12"/>
            <c:invertIfNegative val="0"/>
            <c:bubble3D val="0"/>
            <c:spPr>
              <a:solidFill>
                <a:schemeClr val="bg1">
                  <a:lumMod val="75000"/>
                </a:schemeClr>
              </a:solidFill>
              <a:ln w="25400">
                <a:noFill/>
              </a:ln>
              <a:effectLst>
                <a:outerShdw blurRad="50800" dist="38100" dir="2700000" algn="tl" rotWithShape="0">
                  <a:prstClr val="black">
                    <a:alpha val="0"/>
                  </a:prstClr>
                </a:outerShdw>
              </a:effectLst>
            </c:spPr>
          </c:dPt>
          <c:dLbls>
            <c:numFmt formatCode="0%" sourceLinked="0"/>
            <c:spPr>
              <a:noFill/>
              <a:ln w="25400">
                <a:noFill/>
              </a:ln>
            </c:spPr>
            <c:txPr>
              <a:bodyPr/>
              <a:lstStyle/>
              <a:p>
                <a:pPr>
                  <a:defRPr lang="nl-BE" sz="1050" b="1">
                    <a:solidFill>
                      <a:sysClr val="windowText" lastClr="000000"/>
                    </a:solidFill>
                  </a:defRPr>
                </a:pPr>
                <a:endParaRPr lang="en-US"/>
              </a:p>
            </c:txPr>
            <c:dLblPos val="outEnd"/>
            <c:showLegendKey val="0"/>
            <c:showVal val="1"/>
            <c:showCatName val="0"/>
            <c:showSerName val="0"/>
            <c:showPercent val="0"/>
            <c:showBubbleSize val="0"/>
            <c:showLeaderLines val="0"/>
          </c:dLbls>
          <c:val>
            <c:numRef>
              <c:f>'Activation attitudes'!$N$314:$N$327</c:f>
              <c:numCache>
                <c:formatCode>General</c:formatCode>
                <c:ptCount val="14"/>
                <c:pt idx="0" formatCode="0%">
                  <c:v>0.81</c:v>
                </c:pt>
                <c:pt idx="2" formatCode="0%">
                  <c:v>0.98</c:v>
                </c:pt>
                <c:pt idx="3" formatCode="0%">
                  <c:v>0.78</c:v>
                </c:pt>
                <c:pt idx="5" formatCode="0%">
                  <c:v>0.9</c:v>
                </c:pt>
                <c:pt idx="6" formatCode="0%">
                  <c:v>0.74</c:v>
                </c:pt>
                <c:pt idx="8" formatCode="0%">
                  <c:v>0.86</c:v>
                </c:pt>
                <c:pt idx="9" formatCode="0%">
                  <c:v>0.62</c:v>
                </c:pt>
                <c:pt idx="11" formatCode="0%">
                  <c:v>0.95</c:v>
                </c:pt>
                <c:pt idx="12" formatCode="0%">
                  <c:v>0.75</c:v>
                </c:pt>
              </c:numCache>
            </c:numRef>
          </c:val>
        </c:ser>
        <c:dLbls>
          <c:showLegendKey val="0"/>
          <c:showVal val="0"/>
          <c:showCatName val="0"/>
          <c:showSerName val="0"/>
          <c:showPercent val="0"/>
          <c:showBubbleSize val="0"/>
        </c:dLbls>
        <c:gapWidth val="34"/>
        <c:axId val="193317888"/>
        <c:axId val="193344256"/>
      </c:barChart>
      <c:catAx>
        <c:axId val="193317888"/>
        <c:scaling>
          <c:orientation val="minMax"/>
        </c:scaling>
        <c:delete val="1"/>
        <c:axPos val="b"/>
        <c:numFmt formatCode="General" sourceLinked="1"/>
        <c:majorTickMark val="out"/>
        <c:minorTickMark val="none"/>
        <c:tickLblPos val="nextTo"/>
        <c:crossAx val="193344256"/>
        <c:crosses val="autoZero"/>
        <c:auto val="1"/>
        <c:lblAlgn val="ctr"/>
        <c:lblOffset val="100"/>
        <c:tickLblSkip val="1"/>
        <c:tickMarkSkip val="1"/>
        <c:noMultiLvlLbl val="0"/>
      </c:catAx>
      <c:valAx>
        <c:axId val="193344256"/>
        <c:scaling>
          <c:orientation val="minMax"/>
          <c:max val="1"/>
          <c:min val="0"/>
        </c:scaling>
        <c:delete val="1"/>
        <c:axPos val="l"/>
        <c:numFmt formatCode="0%" sourceLinked="1"/>
        <c:majorTickMark val="out"/>
        <c:minorTickMark val="none"/>
        <c:tickLblPos val="none"/>
        <c:crossAx val="193317888"/>
        <c:crosses val="autoZero"/>
        <c:crossBetween val="between"/>
      </c:valAx>
      <c:spPr>
        <a:noFill/>
        <a:ln w="25400">
          <a:noFill/>
        </a:ln>
      </c:spPr>
    </c:plotArea>
    <c:plotVisOnly val="1"/>
    <c:dispBlanksAs val="gap"/>
    <c:showDLblsOverMax val="0"/>
  </c:chart>
  <c:spPr>
    <a:noFill/>
    <a:ln w="9525">
      <a:noFill/>
    </a:ln>
  </c:spPr>
  <c:txPr>
    <a:bodyPr/>
    <a:lstStyle/>
    <a:p>
      <a:pPr>
        <a:defRPr sz="800">
          <a:solidFill>
            <a:schemeClr val="bg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0147781914857483E-3"/>
          <c:y val="1.0416687859472371E-2"/>
          <c:w val="0.99181861957177864"/>
          <c:h val="0.80960522455643569"/>
        </c:manualLayout>
      </c:layout>
      <c:barChart>
        <c:barDir val="col"/>
        <c:grouping val="clustered"/>
        <c:varyColors val="0"/>
        <c:ser>
          <c:idx val="0"/>
          <c:order val="0"/>
          <c:spPr>
            <a:solidFill>
              <a:srgbClr val="F78F1E"/>
            </a:solidFill>
            <a:ln w="25400">
              <a:noFill/>
            </a:ln>
            <a:effectLst>
              <a:outerShdw blurRad="50800" dist="38100" dir="2700000" algn="tl" rotWithShape="0">
                <a:prstClr val="black">
                  <a:alpha val="0"/>
                </a:prstClr>
              </a:outerShdw>
            </a:effectLst>
          </c:spPr>
          <c:invertIfNegative val="0"/>
          <c:dPt>
            <c:idx val="0"/>
            <c:invertIfNegative val="0"/>
            <c:bubble3D val="0"/>
            <c:spPr>
              <a:solidFill>
                <a:srgbClr val="00B050"/>
              </a:solidFill>
              <a:ln w="25400">
                <a:noFill/>
              </a:ln>
              <a:effectLst>
                <a:outerShdw blurRad="50800" dist="38100" dir="2700000" algn="tl" rotWithShape="0">
                  <a:prstClr val="black">
                    <a:alpha val="0"/>
                  </a:prstClr>
                </a:outerShdw>
              </a:effectLst>
            </c:spPr>
          </c:dPt>
          <c:dPt>
            <c:idx val="1"/>
            <c:invertIfNegative val="0"/>
            <c:bubble3D val="0"/>
            <c:spPr>
              <a:solidFill>
                <a:srgbClr val="00B050"/>
              </a:solidFill>
              <a:ln w="25400">
                <a:noFill/>
              </a:ln>
              <a:effectLst>
                <a:outerShdw blurRad="50800" dist="38100" dir="2700000" algn="tl" rotWithShape="0">
                  <a:prstClr val="black">
                    <a:alpha val="0"/>
                  </a:prstClr>
                </a:outerShdw>
              </a:effectLst>
            </c:spPr>
          </c:dPt>
          <c:dPt>
            <c:idx val="3"/>
            <c:invertIfNegative val="0"/>
            <c:bubble3D val="0"/>
            <c:spPr>
              <a:solidFill>
                <a:srgbClr val="C00000"/>
              </a:solidFill>
              <a:ln w="25400">
                <a:noFill/>
              </a:ln>
              <a:effectLst>
                <a:outerShdw blurRad="50800" dist="38100" dir="2700000" algn="tl" rotWithShape="0">
                  <a:prstClr val="black">
                    <a:alpha val="0"/>
                  </a:prstClr>
                </a:outerShdw>
              </a:effectLst>
            </c:spPr>
          </c:dPt>
          <c:dPt>
            <c:idx val="4"/>
            <c:invertIfNegative val="0"/>
            <c:bubble3D val="0"/>
            <c:spPr>
              <a:solidFill>
                <a:srgbClr val="C00000"/>
              </a:solidFill>
              <a:ln w="25400">
                <a:noFill/>
              </a:ln>
              <a:effectLst>
                <a:outerShdw blurRad="50800" dist="38100" dir="2700000" algn="tl" rotWithShape="0">
                  <a:prstClr val="black">
                    <a:alpha val="0"/>
                  </a:prstClr>
                </a:outerShdw>
              </a:effectLst>
            </c:spPr>
          </c:dPt>
          <c:dLbls>
            <c:dLbl>
              <c:idx val="0"/>
              <c:numFmt formatCode="0%" sourceLinked="0"/>
              <c:spPr>
                <a:noFill/>
                <a:ln w="25400">
                  <a:noFill/>
                </a:ln>
              </c:spPr>
              <c:txPr>
                <a:bodyPr/>
                <a:lstStyle/>
                <a:p>
                  <a:pPr>
                    <a:defRPr lang="nl-BE" sz="1100" b="1">
                      <a:solidFill>
                        <a:srgbClr val="00B050"/>
                      </a:solidFill>
                    </a:defRPr>
                  </a:pPr>
                  <a:endParaRPr lang="en-US"/>
                </a:p>
              </c:txPr>
              <c:dLblPos val="outEnd"/>
              <c:showLegendKey val="0"/>
              <c:showVal val="1"/>
              <c:showCatName val="0"/>
              <c:showSerName val="0"/>
              <c:showPercent val="0"/>
              <c:showBubbleSize val="0"/>
            </c:dLbl>
            <c:dLbl>
              <c:idx val="1"/>
              <c:numFmt formatCode="0%" sourceLinked="0"/>
              <c:spPr>
                <a:noFill/>
                <a:ln w="25400">
                  <a:noFill/>
                </a:ln>
              </c:spPr>
              <c:txPr>
                <a:bodyPr/>
                <a:lstStyle/>
                <a:p>
                  <a:pPr>
                    <a:defRPr lang="nl-BE" sz="1100" b="1">
                      <a:solidFill>
                        <a:srgbClr val="00B050"/>
                      </a:solidFill>
                    </a:defRPr>
                  </a:pPr>
                  <a:endParaRPr lang="en-US"/>
                </a:p>
              </c:txPr>
              <c:dLblPos val="outEnd"/>
              <c:showLegendKey val="0"/>
              <c:showVal val="1"/>
              <c:showCatName val="0"/>
              <c:showSerName val="0"/>
              <c:showPercent val="0"/>
              <c:showBubbleSize val="0"/>
            </c:dLbl>
            <c:dLbl>
              <c:idx val="2"/>
              <c:numFmt formatCode="0%" sourceLinked="0"/>
              <c:spPr>
                <a:noFill/>
                <a:ln w="25400">
                  <a:noFill/>
                </a:ln>
              </c:spPr>
              <c:txPr>
                <a:bodyPr/>
                <a:lstStyle/>
                <a:p>
                  <a:pPr>
                    <a:defRPr lang="nl-BE" sz="1100" b="1">
                      <a:solidFill>
                        <a:schemeClr val="accent6">
                          <a:lumMod val="75000"/>
                        </a:schemeClr>
                      </a:solidFill>
                    </a:defRPr>
                  </a:pPr>
                  <a:endParaRPr lang="en-US"/>
                </a:p>
              </c:txPr>
              <c:dLblPos val="outEnd"/>
              <c:showLegendKey val="0"/>
              <c:showVal val="1"/>
              <c:showCatName val="0"/>
              <c:showSerName val="0"/>
              <c:showPercent val="0"/>
              <c:showBubbleSize val="0"/>
            </c:dLbl>
            <c:dLbl>
              <c:idx val="3"/>
              <c:numFmt formatCode="0%" sourceLinked="0"/>
              <c:spPr>
                <a:noFill/>
                <a:ln w="25400">
                  <a:noFill/>
                </a:ln>
              </c:spPr>
              <c:txPr>
                <a:bodyPr/>
                <a:lstStyle/>
                <a:p>
                  <a:pPr>
                    <a:defRPr lang="nl-BE" sz="1100" b="1">
                      <a:solidFill>
                        <a:srgbClr val="C00000"/>
                      </a:solidFill>
                    </a:defRPr>
                  </a:pPr>
                  <a:endParaRPr lang="en-US"/>
                </a:p>
              </c:txPr>
              <c:dLblPos val="outEnd"/>
              <c:showLegendKey val="0"/>
              <c:showVal val="1"/>
              <c:showCatName val="0"/>
              <c:showSerName val="0"/>
              <c:showPercent val="0"/>
              <c:showBubbleSize val="0"/>
            </c:dLbl>
            <c:dLbl>
              <c:idx val="4"/>
              <c:numFmt formatCode="0%" sourceLinked="0"/>
              <c:spPr>
                <a:noFill/>
                <a:ln w="25400">
                  <a:noFill/>
                </a:ln>
              </c:spPr>
              <c:txPr>
                <a:bodyPr/>
                <a:lstStyle/>
                <a:p>
                  <a:pPr>
                    <a:defRPr lang="nl-BE" sz="1100" b="1">
                      <a:solidFill>
                        <a:srgbClr val="C00000"/>
                      </a:solidFill>
                    </a:defRPr>
                  </a:pPr>
                  <a:endParaRPr lang="en-US"/>
                </a:p>
              </c:txPr>
              <c:dLblPos val="outEnd"/>
              <c:showLegendKey val="0"/>
              <c:showVal val="1"/>
              <c:showCatName val="0"/>
              <c:showSerName val="0"/>
              <c:showPercent val="0"/>
              <c:showBubbleSize val="0"/>
            </c:dLbl>
            <c:numFmt formatCode="0%" sourceLinked="0"/>
            <c:spPr>
              <a:noFill/>
              <a:ln w="25400">
                <a:noFill/>
              </a:ln>
            </c:spPr>
            <c:txPr>
              <a:bodyPr/>
              <a:lstStyle/>
              <a:p>
                <a:pPr>
                  <a:defRPr lang="nl-BE" sz="1100" b="1">
                    <a:solidFill>
                      <a:schemeClr val="accent1"/>
                    </a:solidFill>
                  </a:defRPr>
                </a:pPr>
                <a:endParaRPr lang="en-US"/>
              </a:p>
            </c:txPr>
            <c:dLblPos val="outEnd"/>
            <c:showLegendKey val="0"/>
            <c:showVal val="1"/>
            <c:showCatName val="0"/>
            <c:showSerName val="0"/>
            <c:showPercent val="0"/>
            <c:showBubbleSize val="0"/>
            <c:showLeaderLines val="0"/>
          </c:dLbls>
          <c:cat>
            <c:strRef>
              <c:f>'Column (1)'!$E$5:$E$9</c:f>
              <c:strCache>
                <c:ptCount val="5"/>
                <c:pt idx="0">
                  <c:v>Totally agree</c:v>
                </c:pt>
                <c:pt idx="1">
                  <c:v>Slightly agree</c:v>
                </c:pt>
                <c:pt idx="2">
                  <c:v>Neutral</c:v>
                </c:pt>
                <c:pt idx="3">
                  <c:v>Slightly disagree</c:v>
                </c:pt>
                <c:pt idx="4">
                  <c:v>Totally disagree</c:v>
                </c:pt>
              </c:strCache>
            </c:strRef>
          </c:cat>
          <c:val>
            <c:numRef>
              <c:f>'Column (1)'!$F$5:$F$9</c:f>
              <c:numCache>
                <c:formatCode>0%</c:formatCode>
                <c:ptCount val="5"/>
                <c:pt idx="0">
                  <c:v>0.35</c:v>
                </c:pt>
                <c:pt idx="1">
                  <c:v>0.39</c:v>
                </c:pt>
                <c:pt idx="2">
                  <c:v>0.13</c:v>
                </c:pt>
                <c:pt idx="3">
                  <c:v>0.05</c:v>
                </c:pt>
                <c:pt idx="4">
                  <c:v>0.04</c:v>
                </c:pt>
              </c:numCache>
            </c:numRef>
          </c:val>
        </c:ser>
        <c:dLbls>
          <c:showLegendKey val="0"/>
          <c:showVal val="0"/>
          <c:showCatName val="0"/>
          <c:showSerName val="0"/>
          <c:showPercent val="0"/>
          <c:showBubbleSize val="0"/>
        </c:dLbls>
        <c:gapWidth val="100"/>
        <c:axId val="196230528"/>
        <c:axId val="196240512"/>
      </c:barChart>
      <c:catAx>
        <c:axId val="196230528"/>
        <c:scaling>
          <c:orientation val="minMax"/>
        </c:scaling>
        <c:delete val="0"/>
        <c:axPos val="b"/>
        <c:numFmt formatCode="General" sourceLinked="1"/>
        <c:majorTickMark val="out"/>
        <c:minorTickMark val="none"/>
        <c:tickLblPos val="nextTo"/>
        <c:spPr>
          <a:noFill/>
          <a:ln>
            <a:noFill/>
          </a:ln>
        </c:spPr>
        <c:txPr>
          <a:bodyPr rot="0" vert="horz"/>
          <a:lstStyle/>
          <a:p>
            <a:pPr>
              <a:defRPr lang="nl-BE" sz="1200">
                <a:solidFill>
                  <a:srgbClr val="000000"/>
                </a:solidFill>
              </a:defRPr>
            </a:pPr>
            <a:endParaRPr lang="en-US"/>
          </a:p>
        </c:txPr>
        <c:crossAx val="196240512"/>
        <c:crosses val="autoZero"/>
        <c:auto val="1"/>
        <c:lblAlgn val="ctr"/>
        <c:lblOffset val="100"/>
        <c:tickLblSkip val="1"/>
        <c:tickMarkSkip val="1"/>
        <c:noMultiLvlLbl val="0"/>
      </c:catAx>
      <c:valAx>
        <c:axId val="196240512"/>
        <c:scaling>
          <c:orientation val="minMax"/>
          <c:max val="1"/>
          <c:min val="0"/>
        </c:scaling>
        <c:delete val="1"/>
        <c:axPos val="l"/>
        <c:numFmt formatCode="0%" sourceLinked="1"/>
        <c:majorTickMark val="out"/>
        <c:minorTickMark val="none"/>
        <c:tickLblPos val="none"/>
        <c:crossAx val="196230528"/>
        <c:crosses val="autoZero"/>
        <c:crossBetween val="between"/>
      </c:valAx>
      <c:spPr>
        <a:noFill/>
        <a:ln w="25400">
          <a:noFill/>
        </a:ln>
      </c:spPr>
    </c:plotArea>
    <c:plotVisOnly val="1"/>
    <c:dispBlanksAs val="gap"/>
    <c:showDLblsOverMax val="0"/>
  </c:chart>
  <c:spPr>
    <a:noFill/>
    <a:ln w="9525">
      <a:noFill/>
    </a:ln>
  </c:spPr>
  <c:txPr>
    <a:bodyPr/>
    <a:lstStyle/>
    <a:p>
      <a:pPr>
        <a:defRPr sz="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572422436780534"/>
          <c:y val="0.17475232908246244"/>
          <c:w val="0.46730412672220728"/>
          <c:h val="0.39131054154816219"/>
        </c:manualLayout>
      </c:layout>
      <c:barChart>
        <c:barDir val="col"/>
        <c:grouping val="clustered"/>
        <c:varyColors val="0"/>
        <c:ser>
          <c:idx val="0"/>
          <c:order val="0"/>
          <c:tx>
            <c:strRef>
              <c:f>Awareness!$B$159</c:f>
              <c:strCache>
                <c:ptCount val="1"/>
                <c:pt idx="0">
                  <c:v>Wave 2</c:v>
                </c:pt>
              </c:strCache>
            </c:strRef>
          </c:tx>
          <c:spPr>
            <a:solidFill>
              <a:srgbClr val="00B0F0"/>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dLblPos val="outEnd"/>
            <c:showLegendKey val="0"/>
            <c:showVal val="1"/>
            <c:showCatName val="0"/>
            <c:showSerName val="0"/>
            <c:showPercent val="0"/>
            <c:showBubbleSize val="0"/>
            <c:showLeaderLines val="0"/>
          </c:dLbls>
          <c:cat>
            <c:strRef>
              <c:f>Awareness!$A$160:$A$161</c:f>
              <c:strCache>
                <c:ptCount val="2"/>
                <c:pt idx="0">
                  <c:v>Very Interested in arts</c:v>
                </c:pt>
                <c:pt idx="1">
                  <c:v>Quite Interested in Arts</c:v>
                </c:pt>
              </c:strCache>
            </c:strRef>
          </c:cat>
          <c:val>
            <c:numRef>
              <c:f>Awareness!$B$160:$B$161</c:f>
              <c:numCache>
                <c:formatCode>0%</c:formatCode>
                <c:ptCount val="2"/>
                <c:pt idx="0">
                  <c:v>0.27</c:v>
                </c:pt>
                <c:pt idx="1">
                  <c:v>0.04</c:v>
                </c:pt>
              </c:numCache>
            </c:numRef>
          </c:val>
        </c:ser>
        <c:ser>
          <c:idx val="1"/>
          <c:order val="1"/>
          <c:tx>
            <c:strRef>
              <c:f>Awareness!$C$159</c:f>
              <c:strCache>
                <c:ptCount val="1"/>
                <c:pt idx="0">
                  <c:v>Wave 1</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dLblPos val="outEnd"/>
            <c:showLegendKey val="0"/>
            <c:showVal val="1"/>
            <c:showCatName val="0"/>
            <c:showSerName val="0"/>
            <c:showPercent val="0"/>
            <c:showBubbleSize val="0"/>
            <c:showLeaderLines val="0"/>
          </c:dLbls>
          <c:cat>
            <c:strRef>
              <c:f>Awareness!$A$160:$A$161</c:f>
              <c:strCache>
                <c:ptCount val="2"/>
                <c:pt idx="0">
                  <c:v>Very Interested in arts</c:v>
                </c:pt>
                <c:pt idx="1">
                  <c:v>Quite Interested in Arts</c:v>
                </c:pt>
              </c:strCache>
            </c:strRef>
          </c:cat>
          <c:val>
            <c:numRef>
              <c:f>Awareness!$C$160:$C$161</c:f>
              <c:numCache>
                <c:formatCode>0%</c:formatCode>
                <c:ptCount val="2"/>
                <c:pt idx="0">
                  <c:v>0.1</c:v>
                </c:pt>
                <c:pt idx="1">
                  <c:v>0.04</c:v>
                </c:pt>
              </c:numCache>
            </c:numRef>
          </c:val>
        </c:ser>
        <c:dLbls>
          <c:showLegendKey val="0"/>
          <c:showVal val="0"/>
          <c:showCatName val="0"/>
          <c:showSerName val="0"/>
          <c:showPercent val="0"/>
          <c:showBubbleSize val="0"/>
        </c:dLbls>
        <c:gapWidth val="100"/>
        <c:axId val="148380288"/>
        <c:axId val="148390272"/>
      </c:barChart>
      <c:catAx>
        <c:axId val="148380288"/>
        <c:scaling>
          <c:orientation val="minMax"/>
        </c:scaling>
        <c:delete val="0"/>
        <c:axPos val="b"/>
        <c:numFmt formatCode="General" sourceLinked="1"/>
        <c:majorTickMark val="out"/>
        <c:minorTickMark val="none"/>
        <c:tickLblPos val="nextTo"/>
        <c:spPr>
          <a:noFill/>
          <a:ln>
            <a:noFill/>
          </a:ln>
        </c:spPr>
        <c:txPr>
          <a:bodyPr rot="0" vert="horz"/>
          <a:lstStyle/>
          <a:p>
            <a:pPr>
              <a:defRPr/>
            </a:pPr>
            <a:endParaRPr lang="en-US"/>
          </a:p>
        </c:txPr>
        <c:crossAx val="148390272"/>
        <c:crosses val="autoZero"/>
        <c:auto val="1"/>
        <c:lblAlgn val="ctr"/>
        <c:lblOffset val="100"/>
        <c:noMultiLvlLbl val="0"/>
      </c:catAx>
      <c:valAx>
        <c:axId val="148390272"/>
        <c:scaling>
          <c:orientation val="minMax"/>
          <c:max val="1"/>
          <c:min val="0"/>
        </c:scaling>
        <c:delete val="1"/>
        <c:axPos val="l"/>
        <c:numFmt formatCode="0%" sourceLinked="1"/>
        <c:majorTickMark val="out"/>
        <c:minorTickMark val="none"/>
        <c:tickLblPos val="none"/>
        <c:crossAx val="148380288"/>
        <c:crosses val="autoZero"/>
        <c:crossBetween val="between"/>
      </c:valAx>
      <c:spPr>
        <a:noFill/>
        <a:ln w="25400">
          <a:noFill/>
        </a:ln>
      </c:spPr>
    </c:plotArea>
    <c:plotVisOnly val="1"/>
    <c:dispBlanksAs val="gap"/>
    <c:showDLblsOverMax val="0"/>
  </c:chart>
  <c:spPr>
    <a:noFill/>
    <a:ln w="9525">
      <a:noFill/>
    </a:ln>
  </c:spPr>
  <c:txPr>
    <a:bodyPr/>
    <a:lstStyle/>
    <a:p>
      <a:pPr>
        <a:defRPr sz="1200">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6262327497289813E-3"/>
          <c:y val="0"/>
          <c:w val="0.99181861957177864"/>
          <c:h val="0.98125199636229732"/>
        </c:manualLayout>
      </c:layout>
      <c:barChart>
        <c:barDir val="col"/>
        <c:grouping val="clustered"/>
        <c:varyColors val="0"/>
        <c:ser>
          <c:idx val="0"/>
          <c:order val="0"/>
          <c:tx>
            <c:strRef>
              <c:f>Awareness!$D$230</c:f>
              <c:strCache>
                <c:ptCount val="1"/>
                <c:pt idx="0">
                  <c:v>Wave 2</c:v>
                </c:pt>
              </c:strCache>
            </c:strRef>
          </c:tx>
          <c:spPr>
            <a:solidFill>
              <a:srgbClr val="00B0F0"/>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dLblPos val="outEnd"/>
            <c:showLegendKey val="0"/>
            <c:showVal val="1"/>
            <c:showCatName val="0"/>
            <c:showSerName val="0"/>
            <c:showPercent val="0"/>
            <c:showBubbleSize val="0"/>
            <c:showLeaderLines val="0"/>
          </c:dLbls>
          <c:cat>
            <c:strRef>
              <c:f>Awareness!$A$231:$A$235</c:f>
              <c:strCache>
                <c:ptCount val="5"/>
                <c:pt idx="0">
                  <c:v>18-24</c:v>
                </c:pt>
                <c:pt idx="1">
                  <c:v>25-34</c:v>
                </c:pt>
                <c:pt idx="2">
                  <c:v>35-44</c:v>
                </c:pt>
                <c:pt idx="3">
                  <c:v>45-54</c:v>
                </c:pt>
                <c:pt idx="4">
                  <c:v>55-65</c:v>
                </c:pt>
              </c:strCache>
            </c:strRef>
          </c:cat>
          <c:val>
            <c:numRef>
              <c:f>Awareness!$D$231:$D$235</c:f>
              <c:numCache>
                <c:formatCode>0%</c:formatCode>
                <c:ptCount val="5"/>
                <c:pt idx="0">
                  <c:v>0.11464968152866242</c:v>
                </c:pt>
                <c:pt idx="1">
                  <c:v>0.19642857142857142</c:v>
                </c:pt>
                <c:pt idx="2">
                  <c:v>0.16260162601626016</c:v>
                </c:pt>
                <c:pt idx="3">
                  <c:v>5.1724137931034482E-2</c:v>
                </c:pt>
                <c:pt idx="4">
                  <c:v>0.12</c:v>
                </c:pt>
              </c:numCache>
            </c:numRef>
          </c:val>
        </c:ser>
        <c:ser>
          <c:idx val="1"/>
          <c:order val="1"/>
          <c:tx>
            <c:strRef>
              <c:f>Awareness!$E$230</c:f>
              <c:strCache>
                <c:ptCount val="1"/>
                <c:pt idx="0">
                  <c:v>Wave 1</c:v>
                </c:pt>
              </c:strCache>
            </c:strRef>
          </c:tx>
          <c:spPr>
            <a:solidFill>
              <a:srgbClr val="FF33CC"/>
            </a:solidFill>
          </c:spPr>
          <c:invertIfNegative val="0"/>
          <c:cat>
            <c:strRef>
              <c:f>Awareness!$A$231:$A$235</c:f>
              <c:strCache>
                <c:ptCount val="5"/>
                <c:pt idx="0">
                  <c:v>18-24</c:v>
                </c:pt>
                <c:pt idx="1">
                  <c:v>25-34</c:v>
                </c:pt>
                <c:pt idx="2">
                  <c:v>35-44</c:v>
                </c:pt>
                <c:pt idx="3">
                  <c:v>45-54</c:v>
                </c:pt>
                <c:pt idx="4">
                  <c:v>55-65</c:v>
                </c:pt>
              </c:strCache>
            </c:strRef>
          </c:cat>
          <c:val>
            <c:numRef>
              <c:f>Awareness!$E$231:$E$235</c:f>
              <c:numCache>
                <c:formatCode>0%</c:formatCode>
                <c:ptCount val="5"/>
                <c:pt idx="0">
                  <c:v>7.2727272727272724E-2</c:v>
                </c:pt>
                <c:pt idx="1">
                  <c:v>0.12592592592592591</c:v>
                </c:pt>
                <c:pt idx="2">
                  <c:v>9.8039215686274508E-3</c:v>
                </c:pt>
                <c:pt idx="3">
                  <c:v>2.6315789473684209E-2</c:v>
                </c:pt>
                <c:pt idx="4">
                  <c:v>3.9215686274509803E-2</c:v>
                </c:pt>
              </c:numCache>
            </c:numRef>
          </c:val>
        </c:ser>
        <c:dLbls>
          <c:dLblPos val="outEnd"/>
          <c:showLegendKey val="0"/>
          <c:showVal val="1"/>
          <c:showCatName val="0"/>
          <c:showSerName val="0"/>
          <c:showPercent val="0"/>
          <c:showBubbleSize val="0"/>
        </c:dLbls>
        <c:gapWidth val="100"/>
        <c:axId val="148420096"/>
        <c:axId val="148421632"/>
      </c:barChart>
      <c:catAx>
        <c:axId val="148420096"/>
        <c:scaling>
          <c:orientation val="minMax"/>
        </c:scaling>
        <c:delete val="0"/>
        <c:axPos val="b"/>
        <c:numFmt formatCode="General" sourceLinked="1"/>
        <c:majorTickMark val="out"/>
        <c:minorTickMark val="none"/>
        <c:tickLblPos val="nextTo"/>
        <c:spPr>
          <a:noFill/>
          <a:ln>
            <a:noFill/>
          </a:ln>
        </c:spPr>
        <c:txPr>
          <a:bodyPr rot="0" vert="horz"/>
          <a:lstStyle/>
          <a:p>
            <a:pPr>
              <a:defRPr/>
            </a:pPr>
            <a:endParaRPr lang="en-US"/>
          </a:p>
        </c:txPr>
        <c:crossAx val="148421632"/>
        <c:crosses val="autoZero"/>
        <c:auto val="1"/>
        <c:lblAlgn val="ctr"/>
        <c:lblOffset val="100"/>
        <c:tickLblSkip val="1"/>
        <c:tickMarkSkip val="1"/>
        <c:noMultiLvlLbl val="0"/>
      </c:catAx>
      <c:valAx>
        <c:axId val="148421632"/>
        <c:scaling>
          <c:orientation val="minMax"/>
          <c:max val="1"/>
          <c:min val="0"/>
        </c:scaling>
        <c:delete val="1"/>
        <c:axPos val="l"/>
        <c:numFmt formatCode="0%" sourceLinked="1"/>
        <c:majorTickMark val="out"/>
        <c:minorTickMark val="none"/>
        <c:tickLblPos val="none"/>
        <c:crossAx val="148420096"/>
        <c:crosses val="autoZero"/>
        <c:crossBetween val="between"/>
      </c:valAx>
      <c:spPr>
        <a:noFill/>
        <a:ln w="25400">
          <a:noFill/>
        </a:ln>
      </c:spPr>
    </c:plotArea>
    <c:legend>
      <c:legendPos val="r"/>
      <c:layout>
        <c:manualLayout>
          <c:xMode val="edge"/>
          <c:yMode val="edge"/>
          <c:x val="0.21114834034392874"/>
          <c:y val="0.39431613797900589"/>
          <c:w val="0.36768595911424617"/>
          <c:h val="0.14076109210865947"/>
        </c:manualLayout>
      </c:layout>
      <c:overlay val="0"/>
    </c:legend>
    <c:plotVisOnly val="1"/>
    <c:dispBlanksAs val="gap"/>
    <c:showDLblsOverMax val="0"/>
  </c:chart>
  <c:spPr>
    <a:noFill/>
    <a:ln w="9525">
      <a:noFill/>
    </a:ln>
  </c:spPr>
  <c:txPr>
    <a:bodyPr/>
    <a:lstStyle/>
    <a:p>
      <a:pPr>
        <a:defRPr sz="1200">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0147781914857483E-3"/>
          <c:y val="0.2830578499902337"/>
          <c:w val="0.99181861957177864"/>
          <c:h val="0.57598907621312756"/>
        </c:manualLayout>
      </c:layout>
      <c:barChart>
        <c:barDir val="col"/>
        <c:grouping val="clustered"/>
        <c:varyColors val="0"/>
        <c:ser>
          <c:idx val="0"/>
          <c:order val="0"/>
          <c:tx>
            <c:strRef>
              <c:f>'1989'!$B$75</c:f>
              <c:strCache>
                <c:ptCount val="1"/>
                <c:pt idx="0">
                  <c:v>Interested in 1989</c:v>
                </c:pt>
              </c:strCache>
            </c:strRef>
          </c:tx>
          <c:spPr>
            <a:solidFill>
              <a:srgbClr val="FF00FF"/>
            </a:solidFill>
            <a:ln w="25400">
              <a:noFill/>
            </a:ln>
            <a:effectLst>
              <a:outerShdw blurRad="50800" dist="38100" dir="2700000" algn="tl" rotWithShape="0">
                <a:prstClr val="black">
                  <a:alpha val="0"/>
                </a:prstClr>
              </a:outerShdw>
            </a:effectLst>
          </c:spPr>
          <c:invertIfNegative val="0"/>
          <c:dPt>
            <c:idx val="0"/>
            <c:invertIfNegative val="0"/>
            <c:bubble3D val="0"/>
          </c:dPt>
          <c:dPt>
            <c:idx val="1"/>
            <c:invertIfNegative val="0"/>
            <c:bubble3D val="0"/>
          </c:dPt>
          <c:dLbls>
            <c:numFmt formatCode="0%" sourceLinked="0"/>
            <c:spPr>
              <a:noFill/>
              <a:ln w="25400">
                <a:noFill/>
              </a:ln>
            </c:spPr>
            <c:dLblPos val="outEnd"/>
            <c:showLegendKey val="0"/>
            <c:showVal val="1"/>
            <c:showCatName val="0"/>
            <c:showSerName val="0"/>
            <c:showPercent val="0"/>
            <c:showBubbleSize val="0"/>
            <c:showLeaderLines val="0"/>
          </c:dLbls>
          <c:cat>
            <c:strRef>
              <c:f>'1989'!$A$76:$A$78</c:f>
              <c:strCache>
                <c:ptCount val="3"/>
                <c:pt idx="0">
                  <c:v>Aware of Europeana</c:v>
                </c:pt>
                <c:pt idx="1">
                  <c:v>Aware of 1989 exhibition</c:v>
                </c:pt>
                <c:pt idx="2">
                  <c:v>Used europeana in last month</c:v>
                </c:pt>
              </c:strCache>
            </c:strRef>
          </c:cat>
          <c:val>
            <c:numRef>
              <c:f>'1989'!$B$76:$B$78</c:f>
              <c:numCache>
                <c:formatCode>0%</c:formatCode>
                <c:ptCount val="3"/>
                <c:pt idx="0">
                  <c:v>0.16</c:v>
                </c:pt>
                <c:pt idx="1">
                  <c:v>0.34</c:v>
                </c:pt>
                <c:pt idx="2">
                  <c:v>0.74</c:v>
                </c:pt>
              </c:numCache>
            </c:numRef>
          </c:val>
        </c:ser>
        <c:ser>
          <c:idx val="1"/>
          <c:order val="1"/>
          <c:tx>
            <c:strRef>
              <c:f>'1989'!$C$75</c:f>
              <c:strCache>
                <c:ptCount val="1"/>
                <c:pt idx="0">
                  <c:v>Not interested in 1989</c:v>
                </c:pt>
              </c:strCache>
            </c:strRef>
          </c:tx>
          <c:spPr>
            <a:solidFill>
              <a:schemeClr val="tx2">
                <a:lumMod val="60000"/>
                <a:lumOff val="40000"/>
              </a:schemeClr>
            </a:solidFill>
          </c:spPr>
          <c:invertIfNegative val="0"/>
          <c:cat>
            <c:strRef>
              <c:f>'1989'!$A$76:$A$78</c:f>
              <c:strCache>
                <c:ptCount val="3"/>
                <c:pt idx="0">
                  <c:v>Aware of Europeana</c:v>
                </c:pt>
                <c:pt idx="1">
                  <c:v>Aware of 1989 exhibition</c:v>
                </c:pt>
                <c:pt idx="2">
                  <c:v>Used europeana in last month</c:v>
                </c:pt>
              </c:strCache>
            </c:strRef>
          </c:cat>
          <c:val>
            <c:numRef>
              <c:f>'1989'!$C$76:$C$78</c:f>
              <c:numCache>
                <c:formatCode>0%</c:formatCode>
                <c:ptCount val="3"/>
                <c:pt idx="0">
                  <c:v>0.06</c:v>
                </c:pt>
                <c:pt idx="1">
                  <c:v>0.15</c:v>
                </c:pt>
                <c:pt idx="2">
                  <c:v>0.72</c:v>
                </c:pt>
              </c:numCache>
            </c:numRef>
          </c:val>
        </c:ser>
        <c:dLbls>
          <c:dLblPos val="outEnd"/>
          <c:showLegendKey val="0"/>
          <c:showVal val="1"/>
          <c:showCatName val="0"/>
          <c:showSerName val="0"/>
          <c:showPercent val="0"/>
          <c:showBubbleSize val="0"/>
        </c:dLbls>
        <c:gapWidth val="100"/>
        <c:axId val="124731776"/>
        <c:axId val="124733312"/>
      </c:barChart>
      <c:catAx>
        <c:axId val="124731776"/>
        <c:scaling>
          <c:orientation val="minMax"/>
        </c:scaling>
        <c:delete val="0"/>
        <c:axPos val="b"/>
        <c:numFmt formatCode="General" sourceLinked="1"/>
        <c:majorTickMark val="out"/>
        <c:minorTickMark val="none"/>
        <c:tickLblPos val="nextTo"/>
        <c:spPr>
          <a:noFill/>
          <a:ln>
            <a:noFill/>
          </a:ln>
        </c:spPr>
        <c:txPr>
          <a:bodyPr rot="0" vert="horz"/>
          <a:lstStyle/>
          <a:p>
            <a:pPr>
              <a:defRPr/>
            </a:pPr>
            <a:endParaRPr lang="en-US"/>
          </a:p>
        </c:txPr>
        <c:crossAx val="124733312"/>
        <c:crosses val="autoZero"/>
        <c:auto val="1"/>
        <c:lblAlgn val="ctr"/>
        <c:lblOffset val="100"/>
        <c:tickLblSkip val="1"/>
        <c:tickMarkSkip val="1"/>
        <c:noMultiLvlLbl val="0"/>
      </c:catAx>
      <c:valAx>
        <c:axId val="124733312"/>
        <c:scaling>
          <c:orientation val="minMax"/>
          <c:max val="1"/>
          <c:min val="0"/>
        </c:scaling>
        <c:delete val="1"/>
        <c:axPos val="l"/>
        <c:numFmt formatCode="0%" sourceLinked="1"/>
        <c:majorTickMark val="out"/>
        <c:minorTickMark val="none"/>
        <c:tickLblPos val="none"/>
        <c:crossAx val="124731776"/>
        <c:crosses val="autoZero"/>
        <c:crossBetween val="between"/>
      </c:valAx>
      <c:spPr>
        <a:noFill/>
        <a:ln w="25400">
          <a:noFill/>
        </a:ln>
      </c:spPr>
    </c:plotArea>
    <c:legend>
      <c:legendPos val="t"/>
      <c:layout>
        <c:manualLayout>
          <c:xMode val="edge"/>
          <c:yMode val="edge"/>
          <c:x val="5.8912723854969901E-2"/>
          <c:y val="5.7600238020511126E-2"/>
          <c:w val="0.8479822932559673"/>
          <c:h val="7.4095676263077975E-2"/>
        </c:manualLayout>
      </c:layout>
      <c:overlay val="0"/>
    </c:legend>
    <c:plotVisOnly val="1"/>
    <c:dispBlanksAs val="gap"/>
    <c:showDLblsOverMax val="0"/>
  </c:chart>
  <c:spPr>
    <a:noFill/>
    <a:ln w="9525">
      <a:noFill/>
    </a:ln>
  </c:spPr>
  <c:txPr>
    <a:bodyPr/>
    <a:lstStyle/>
    <a:p>
      <a:pPr>
        <a:defRPr sz="1100">
          <a:solidFill>
            <a:schemeClr val="tx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0147781914857483E-3"/>
          <c:y val="0.2830578499902337"/>
          <c:w val="0.99181861957177864"/>
          <c:h val="0.57598907621312756"/>
        </c:manualLayout>
      </c:layout>
      <c:barChart>
        <c:barDir val="col"/>
        <c:grouping val="clustered"/>
        <c:varyColors val="0"/>
        <c:ser>
          <c:idx val="0"/>
          <c:order val="0"/>
          <c:tx>
            <c:strRef>
              <c:f>'1989'!$B$75</c:f>
              <c:strCache>
                <c:ptCount val="1"/>
                <c:pt idx="0">
                  <c:v>Interested in 1989</c:v>
                </c:pt>
              </c:strCache>
            </c:strRef>
          </c:tx>
          <c:spPr>
            <a:solidFill>
              <a:srgbClr val="FF00FF"/>
            </a:solidFill>
            <a:ln w="25400">
              <a:noFill/>
            </a:ln>
            <a:effectLst>
              <a:outerShdw blurRad="50800" dist="38100" dir="2700000" algn="tl" rotWithShape="0">
                <a:prstClr val="black">
                  <a:alpha val="0"/>
                </a:prstClr>
              </a:outerShdw>
            </a:effectLst>
          </c:spPr>
          <c:invertIfNegative val="0"/>
          <c:dPt>
            <c:idx val="0"/>
            <c:invertIfNegative val="0"/>
            <c:bubble3D val="0"/>
          </c:dPt>
          <c:dPt>
            <c:idx val="1"/>
            <c:invertIfNegative val="0"/>
            <c:bubble3D val="0"/>
          </c:dPt>
          <c:dLbls>
            <c:numFmt formatCode="0%" sourceLinked="0"/>
            <c:spPr>
              <a:noFill/>
              <a:ln w="25400">
                <a:noFill/>
              </a:ln>
            </c:spPr>
            <c:dLblPos val="outEnd"/>
            <c:showLegendKey val="0"/>
            <c:showVal val="1"/>
            <c:showCatName val="0"/>
            <c:showSerName val="0"/>
            <c:showPercent val="0"/>
            <c:showBubbleSize val="0"/>
            <c:showLeaderLines val="0"/>
          </c:dLbls>
          <c:cat>
            <c:strRef>
              <c:f>'1989'!$A$76:$A$78</c:f>
              <c:strCache>
                <c:ptCount val="3"/>
                <c:pt idx="0">
                  <c:v>Aware of Europeana</c:v>
                </c:pt>
                <c:pt idx="1">
                  <c:v>Aware of 1989 exhibition</c:v>
                </c:pt>
                <c:pt idx="2">
                  <c:v>Used europeana in last month</c:v>
                </c:pt>
              </c:strCache>
            </c:strRef>
          </c:cat>
          <c:val>
            <c:numRef>
              <c:f>'1989'!$B$76:$B$78</c:f>
              <c:numCache>
                <c:formatCode>0%</c:formatCode>
                <c:ptCount val="3"/>
                <c:pt idx="0">
                  <c:v>0.16</c:v>
                </c:pt>
                <c:pt idx="1">
                  <c:v>0.34</c:v>
                </c:pt>
                <c:pt idx="2">
                  <c:v>0.74</c:v>
                </c:pt>
              </c:numCache>
            </c:numRef>
          </c:val>
        </c:ser>
        <c:ser>
          <c:idx val="1"/>
          <c:order val="1"/>
          <c:tx>
            <c:strRef>
              <c:f>'1989'!$C$75</c:f>
              <c:strCache>
                <c:ptCount val="1"/>
                <c:pt idx="0">
                  <c:v>Not interested in 1989</c:v>
                </c:pt>
              </c:strCache>
            </c:strRef>
          </c:tx>
          <c:spPr>
            <a:solidFill>
              <a:schemeClr val="tx2">
                <a:lumMod val="60000"/>
                <a:lumOff val="40000"/>
              </a:schemeClr>
            </a:solidFill>
          </c:spPr>
          <c:invertIfNegative val="0"/>
          <c:cat>
            <c:strRef>
              <c:f>'1989'!$A$76:$A$78</c:f>
              <c:strCache>
                <c:ptCount val="3"/>
                <c:pt idx="0">
                  <c:v>Aware of Europeana</c:v>
                </c:pt>
                <c:pt idx="1">
                  <c:v>Aware of 1989 exhibition</c:v>
                </c:pt>
                <c:pt idx="2">
                  <c:v>Used europeana in last month</c:v>
                </c:pt>
              </c:strCache>
            </c:strRef>
          </c:cat>
          <c:val>
            <c:numRef>
              <c:f>'1989'!$C$76:$C$78</c:f>
              <c:numCache>
                <c:formatCode>0%</c:formatCode>
                <c:ptCount val="3"/>
                <c:pt idx="0">
                  <c:v>0.06</c:v>
                </c:pt>
                <c:pt idx="1">
                  <c:v>0.15</c:v>
                </c:pt>
                <c:pt idx="2">
                  <c:v>0.72</c:v>
                </c:pt>
              </c:numCache>
            </c:numRef>
          </c:val>
        </c:ser>
        <c:dLbls>
          <c:dLblPos val="outEnd"/>
          <c:showLegendKey val="0"/>
          <c:showVal val="1"/>
          <c:showCatName val="0"/>
          <c:showSerName val="0"/>
          <c:showPercent val="0"/>
          <c:showBubbleSize val="0"/>
        </c:dLbls>
        <c:gapWidth val="100"/>
        <c:axId val="124886400"/>
        <c:axId val="124892288"/>
      </c:barChart>
      <c:catAx>
        <c:axId val="124886400"/>
        <c:scaling>
          <c:orientation val="minMax"/>
        </c:scaling>
        <c:delete val="0"/>
        <c:axPos val="b"/>
        <c:numFmt formatCode="General" sourceLinked="1"/>
        <c:majorTickMark val="out"/>
        <c:minorTickMark val="none"/>
        <c:tickLblPos val="nextTo"/>
        <c:spPr>
          <a:noFill/>
          <a:ln>
            <a:noFill/>
          </a:ln>
        </c:spPr>
        <c:txPr>
          <a:bodyPr rot="0" vert="horz"/>
          <a:lstStyle/>
          <a:p>
            <a:pPr>
              <a:defRPr/>
            </a:pPr>
            <a:endParaRPr lang="en-US"/>
          </a:p>
        </c:txPr>
        <c:crossAx val="124892288"/>
        <c:crosses val="autoZero"/>
        <c:auto val="1"/>
        <c:lblAlgn val="ctr"/>
        <c:lblOffset val="100"/>
        <c:tickLblSkip val="1"/>
        <c:tickMarkSkip val="1"/>
        <c:noMultiLvlLbl val="0"/>
      </c:catAx>
      <c:valAx>
        <c:axId val="124892288"/>
        <c:scaling>
          <c:orientation val="minMax"/>
          <c:max val="1"/>
          <c:min val="0"/>
        </c:scaling>
        <c:delete val="1"/>
        <c:axPos val="l"/>
        <c:numFmt formatCode="0%" sourceLinked="1"/>
        <c:majorTickMark val="out"/>
        <c:minorTickMark val="none"/>
        <c:tickLblPos val="none"/>
        <c:crossAx val="124886400"/>
        <c:crosses val="autoZero"/>
        <c:crossBetween val="between"/>
      </c:valAx>
      <c:spPr>
        <a:noFill/>
        <a:ln w="25400">
          <a:noFill/>
        </a:ln>
      </c:spPr>
    </c:plotArea>
    <c:legend>
      <c:legendPos val="t"/>
      <c:layout>
        <c:manualLayout>
          <c:xMode val="edge"/>
          <c:yMode val="edge"/>
          <c:x val="5.8912723854969901E-2"/>
          <c:y val="5.7600238020511126E-2"/>
          <c:w val="0.8479822932559673"/>
          <c:h val="7.4095676263077975E-2"/>
        </c:manualLayout>
      </c:layout>
      <c:overlay val="0"/>
    </c:legend>
    <c:plotVisOnly val="1"/>
    <c:dispBlanksAs val="gap"/>
    <c:showDLblsOverMax val="0"/>
  </c:chart>
  <c:spPr>
    <a:noFill/>
    <a:ln w="9525">
      <a:noFill/>
    </a:ln>
  </c:spPr>
  <c:txPr>
    <a:bodyPr/>
    <a:lstStyle/>
    <a:p>
      <a:pPr>
        <a:defRPr sz="11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0147781914857483E-3"/>
          <c:y val="0.22545761196972253"/>
          <c:w val="0.99181861957177864"/>
          <c:h val="0.63358931423363862"/>
        </c:manualLayout>
      </c:layout>
      <c:barChart>
        <c:barDir val="col"/>
        <c:grouping val="clustered"/>
        <c:varyColors val="0"/>
        <c:ser>
          <c:idx val="0"/>
          <c:order val="0"/>
          <c:tx>
            <c:strRef>
              <c:f>'1989'!$B$81</c:f>
              <c:strCache>
                <c:ptCount val="1"/>
                <c:pt idx="0">
                  <c:v>Aware of 1989 exhibitions</c:v>
                </c:pt>
              </c:strCache>
            </c:strRef>
          </c:tx>
          <c:spPr>
            <a:solidFill>
              <a:srgbClr val="FF00FF"/>
            </a:solidFill>
            <a:ln w="25400">
              <a:noFill/>
            </a:ln>
            <a:effectLst>
              <a:outerShdw blurRad="50800" dist="38100" dir="2700000" algn="tl" rotWithShape="0">
                <a:prstClr val="black">
                  <a:alpha val="0"/>
                </a:prstClr>
              </a:outerShdw>
            </a:effectLst>
          </c:spPr>
          <c:invertIfNegative val="0"/>
          <c:dPt>
            <c:idx val="0"/>
            <c:invertIfNegative val="0"/>
            <c:bubble3D val="0"/>
          </c:dPt>
          <c:dPt>
            <c:idx val="1"/>
            <c:invertIfNegative val="0"/>
            <c:bubble3D val="0"/>
          </c:dPt>
          <c:dLbls>
            <c:numFmt formatCode="0%" sourceLinked="0"/>
            <c:spPr>
              <a:noFill/>
              <a:ln w="25400">
                <a:noFill/>
              </a:ln>
            </c:spPr>
            <c:dLblPos val="outEnd"/>
            <c:showLegendKey val="0"/>
            <c:showVal val="1"/>
            <c:showCatName val="0"/>
            <c:showSerName val="0"/>
            <c:showPercent val="0"/>
            <c:showBubbleSize val="0"/>
            <c:showLeaderLines val="0"/>
          </c:dLbls>
          <c:cat>
            <c:strRef>
              <c:f>'1989'!$A$82:$A$84</c:f>
              <c:strCache>
                <c:ptCount val="3"/>
                <c:pt idx="0">
                  <c:v>Aware of Europeana</c:v>
                </c:pt>
                <c:pt idx="1">
                  <c:v>Aware of 1989 exhibitions</c:v>
                </c:pt>
                <c:pt idx="2">
                  <c:v>Used europeana in last month</c:v>
                </c:pt>
              </c:strCache>
            </c:strRef>
          </c:cat>
          <c:val>
            <c:numRef>
              <c:f>'1989'!$B$82:$B$84</c:f>
              <c:numCache>
                <c:formatCode>0%</c:formatCode>
                <c:ptCount val="3"/>
                <c:pt idx="0">
                  <c:v>0.37</c:v>
                </c:pt>
                <c:pt idx="1">
                  <c:v>1</c:v>
                </c:pt>
                <c:pt idx="2">
                  <c:v>0.83</c:v>
                </c:pt>
              </c:numCache>
            </c:numRef>
          </c:val>
        </c:ser>
        <c:ser>
          <c:idx val="1"/>
          <c:order val="1"/>
          <c:tx>
            <c:strRef>
              <c:f>'1989'!$C$81</c:f>
              <c:strCache>
                <c:ptCount val="1"/>
                <c:pt idx="0">
                  <c:v>Not aware of 1989 exhibitions</c:v>
                </c:pt>
              </c:strCache>
            </c:strRef>
          </c:tx>
          <c:spPr>
            <a:solidFill>
              <a:schemeClr val="tx2">
                <a:lumMod val="60000"/>
                <a:lumOff val="40000"/>
              </a:schemeClr>
            </a:solidFill>
          </c:spPr>
          <c:invertIfNegative val="0"/>
          <c:cat>
            <c:strRef>
              <c:f>'1989'!$A$82:$A$84</c:f>
              <c:strCache>
                <c:ptCount val="3"/>
                <c:pt idx="0">
                  <c:v>Aware of Europeana</c:v>
                </c:pt>
                <c:pt idx="1">
                  <c:v>Aware of 1989 exhibitions</c:v>
                </c:pt>
                <c:pt idx="2">
                  <c:v>Used europeana in last month</c:v>
                </c:pt>
              </c:strCache>
            </c:strRef>
          </c:cat>
          <c:val>
            <c:numRef>
              <c:f>'1989'!$C$82:$C$84</c:f>
              <c:numCache>
                <c:formatCode>0%</c:formatCode>
                <c:ptCount val="3"/>
                <c:pt idx="0">
                  <c:v>0.05</c:v>
                </c:pt>
                <c:pt idx="1">
                  <c:v>0</c:v>
                </c:pt>
                <c:pt idx="2">
                  <c:v>0.41</c:v>
                </c:pt>
              </c:numCache>
            </c:numRef>
          </c:val>
        </c:ser>
        <c:dLbls>
          <c:dLblPos val="outEnd"/>
          <c:showLegendKey val="0"/>
          <c:showVal val="1"/>
          <c:showCatName val="0"/>
          <c:showSerName val="0"/>
          <c:showPercent val="0"/>
          <c:showBubbleSize val="0"/>
        </c:dLbls>
        <c:gapWidth val="100"/>
        <c:axId val="124910208"/>
        <c:axId val="148447616"/>
      </c:barChart>
      <c:catAx>
        <c:axId val="124910208"/>
        <c:scaling>
          <c:orientation val="minMax"/>
        </c:scaling>
        <c:delete val="0"/>
        <c:axPos val="b"/>
        <c:numFmt formatCode="General" sourceLinked="1"/>
        <c:majorTickMark val="out"/>
        <c:minorTickMark val="none"/>
        <c:tickLblPos val="nextTo"/>
        <c:spPr>
          <a:noFill/>
          <a:ln>
            <a:noFill/>
          </a:ln>
        </c:spPr>
        <c:txPr>
          <a:bodyPr rot="0" vert="horz"/>
          <a:lstStyle/>
          <a:p>
            <a:pPr>
              <a:defRPr/>
            </a:pPr>
            <a:endParaRPr lang="en-US"/>
          </a:p>
        </c:txPr>
        <c:crossAx val="148447616"/>
        <c:crosses val="autoZero"/>
        <c:auto val="1"/>
        <c:lblAlgn val="ctr"/>
        <c:lblOffset val="100"/>
        <c:tickLblSkip val="1"/>
        <c:tickMarkSkip val="1"/>
        <c:noMultiLvlLbl val="0"/>
      </c:catAx>
      <c:valAx>
        <c:axId val="148447616"/>
        <c:scaling>
          <c:orientation val="minMax"/>
          <c:max val="1"/>
          <c:min val="0"/>
        </c:scaling>
        <c:delete val="1"/>
        <c:axPos val="l"/>
        <c:numFmt formatCode="0%" sourceLinked="1"/>
        <c:majorTickMark val="out"/>
        <c:minorTickMark val="none"/>
        <c:tickLblPos val="none"/>
        <c:crossAx val="124910208"/>
        <c:crosses val="autoZero"/>
        <c:crossBetween val="between"/>
      </c:valAx>
      <c:spPr>
        <a:noFill/>
        <a:ln w="25400">
          <a:noFill/>
        </a:ln>
      </c:spPr>
    </c:plotArea>
    <c:legend>
      <c:legendPos val="t"/>
      <c:layout>
        <c:manualLayout>
          <c:xMode val="edge"/>
          <c:yMode val="edge"/>
          <c:x val="5.7953619772258524E-5"/>
          <c:y val="6.9120285624613351E-2"/>
          <c:w val="0.99994204638022777"/>
          <c:h val="7.3311043099491491E-2"/>
        </c:manualLayout>
      </c:layout>
      <c:overlay val="0"/>
    </c:legend>
    <c:plotVisOnly val="1"/>
    <c:dispBlanksAs val="gap"/>
    <c:showDLblsOverMax val="0"/>
  </c:chart>
  <c:spPr>
    <a:noFill/>
    <a:ln w="9525">
      <a:noFill/>
    </a:ln>
  </c:spPr>
  <c:txPr>
    <a:bodyPr/>
    <a:lstStyle/>
    <a:p>
      <a:pPr>
        <a:defRPr sz="1100">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433257575757655"/>
          <c:y val="6.9444425458107653E-2"/>
          <c:w val="0.69050075757575768"/>
          <c:h val="0.9004798500437855"/>
        </c:manualLayout>
      </c:layout>
      <c:barChart>
        <c:barDir val="bar"/>
        <c:grouping val="clustered"/>
        <c:varyColors val="0"/>
        <c:ser>
          <c:idx val="0"/>
          <c:order val="0"/>
          <c:tx>
            <c:strRef>
              <c:f>Awareness!$C$185</c:f>
              <c:strCache>
                <c:ptCount val="1"/>
                <c:pt idx="0">
                  <c:v>wave 2</c:v>
                </c:pt>
              </c:strCache>
            </c:strRef>
          </c:tx>
          <c:spPr>
            <a:solidFill>
              <a:srgbClr val="FF33CC"/>
            </a:solidFill>
            <a:ln w="25400">
              <a:noFill/>
            </a:ln>
            <a:effectLst>
              <a:outerShdw blurRad="50800" dist="38100" dir="2700000" algn="tl" rotWithShape="0">
                <a:prstClr val="black">
                  <a:alpha val="0"/>
                </a:prstClr>
              </a:outerShdw>
            </a:effectLst>
          </c:spPr>
          <c:invertIfNegative val="1"/>
          <c:dLbls>
            <c:numFmt formatCode="0%" sourceLinked="0"/>
            <c:spPr>
              <a:noFill/>
              <a:ln w="25400">
                <a:noFill/>
              </a:ln>
            </c:spPr>
            <c:dLblPos val="outEnd"/>
            <c:showLegendKey val="0"/>
            <c:showVal val="1"/>
            <c:showCatName val="0"/>
            <c:showSerName val="0"/>
            <c:showPercent val="0"/>
            <c:showBubbleSize val="0"/>
            <c:showLeaderLines val="0"/>
          </c:dLbls>
          <c:cat>
            <c:strRef>
              <c:f>Awareness!$A$186:$A$194</c:f>
              <c:strCache>
                <c:ptCount val="9"/>
                <c:pt idx="0">
                  <c:v>The Internet</c:v>
                </c:pt>
                <c:pt idx="1">
                  <c:v>Friends/colleagues</c:v>
                </c:pt>
                <c:pt idx="2">
                  <c:v>A search engine</c:v>
                </c:pt>
                <c:pt idx="3">
                  <c:v>Read/saw something in media</c:v>
                </c:pt>
                <c:pt idx="4">
                  <c:v>A museum</c:v>
                </c:pt>
                <c:pt idx="5">
                  <c:v>A library</c:v>
                </c:pt>
                <c:pt idx="6">
                  <c:v>Social media</c:v>
                </c:pt>
                <c:pt idx="7">
                  <c:v>Conference/exhibition</c:v>
                </c:pt>
                <c:pt idx="8">
                  <c:v>A leaflet or poster</c:v>
                </c:pt>
              </c:strCache>
            </c:strRef>
          </c:cat>
          <c:val>
            <c:numRef>
              <c:f>Awareness!$C$186:$C$194</c:f>
              <c:numCache>
                <c:formatCode>0%</c:formatCode>
                <c:ptCount val="9"/>
                <c:pt idx="0">
                  <c:v>0.56000000000000005</c:v>
                </c:pt>
                <c:pt idx="1">
                  <c:v>0.49</c:v>
                </c:pt>
                <c:pt idx="2">
                  <c:v>0.4</c:v>
                </c:pt>
                <c:pt idx="3">
                  <c:v>0.3</c:v>
                </c:pt>
                <c:pt idx="4">
                  <c:v>0.28999999999999998</c:v>
                </c:pt>
                <c:pt idx="5">
                  <c:v>0.28999999999999998</c:v>
                </c:pt>
                <c:pt idx="6">
                  <c:v>0.26</c:v>
                </c:pt>
                <c:pt idx="7">
                  <c:v>0.25</c:v>
                </c:pt>
                <c:pt idx="8">
                  <c:v>0.17</c:v>
                </c:pt>
              </c:numCache>
            </c:numRef>
          </c:val>
          <c:extLst>
            <c:ext xmlns:c14="http://schemas.microsoft.com/office/drawing/2007/8/2/chart" uri="{6F2FDCE9-48DA-4B69-8628-5D25D57E5C99}">
              <c14:invertSolidFillFmt>
                <c14:spPr xmlns:c14="http://schemas.microsoft.com/office/drawing/2007/8/2/chart">
                  <a:solidFill>
                    <a:srgbClr val="FFFFFF"/>
                  </a:solidFill>
                  <a:ln w="25400">
                    <a:noFill/>
                  </a:ln>
                  <a:effectLst>
                    <a:outerShdw blurRad="50800" dist="38100" dir="2700000" algn="tl" rotWithShape="0">
                      <a:prstClr val="black">
                        <a:alpha val="0"/>
                      </a:prstClr>
                    </a:outerShdw>
                  </a:effectLst>
                </c14:spPr>
              </c14:invertSolidFillFmt>
            </c:ext>
          </c:extLst>
        </c:ser>
        <c:dLbls>
          <c:showLegendKey val="0"/>
          <c:showVal val="0"/>
          <c:showCatName val="0"/>
          <c:showSerName val="0"/>
          <c:showPercent val="0"/>
          <c:showBubbleSize val="0"/>
        </c:dLbls>
        <c:gapWidth val="100"/>
        <c:axId val="186601472"/>
        <c:axId val="186603008"/>
      </c:barChart>
      <c:catAx>
        <c:axId val="186601472"/>
        <c:scaling>
          <c:orientation val="maxMin"/>
        </c:scaling>
        <c:delete val="0"/>
        <c:axPos val="l"/>
        <c:numFmt formatCode="General" sourceLinked="1"/>
        <c:majorTickMark val="none"/>
        <c:minorTickMark val="none"/>
        <c:tickLblPos val="nextTo"/>
        <c:spPr>
          <a:noFill/>
          <a:ln>
            <a:noFill/>
          </a:ln>
        </c:spPr>
        <c:txPr>
          <a:bodyPr rot="0" vert="horz"/>
          <a:lstStyle/>
          <a:p>
            <a:pPr>
              <a:defRPr/>
            </a:pPr>
            <a:endParaRPr lang="en-US"/>
          </a:p>
        </c:txPr>
        <c:crossAx val="186603008"/>
        <c:crosses val="autoZero"/>
        <c:auto val="1"/>
        <c:lblAlgn val="ctr"/>
        <c:lblOffset val="100"/>
        <c:tickLblSkip val="1"/>
        <c:tickMarkSkip val="1"/>
        <c:noMultiLvlLbl val="0"/>
      </c:catAx>
      <c:valAx>
        <c:axId val="186603008"/>
        <c:scaling>
          <c:orientation val="minMax"/>
          <c:max val="1"/>
          <c:min val="0"/>
        </c:scaling>
        <c:delete val="1"/>
        <c:axPos val="t"/>
        <c:numFmt formatCode="0%" sourceLinked="1"/>
        <c:majorTickMark val="out"/>
        <c:minorTickMark val="none"/>
        <c:tickLblPos val="none"/>
        <c:crossAx val="186601472"/>
        <c:crosses val="autoZero"/>
        <c:crossBetween val="between"/>
      </c:valAx>
      <c:spPr>
        <a:noFill/>
        <a:ln w="25400">
          <a:noFill/>
        </a:ln>
      </c:spPr>
    </c:plotArea>
    <c:plotVisOnly val="1"/>
    <c:dispBlanksAs val="gap"/>
    <c:showDLblsOverMax val="0"/>
  </c:chart>
  <c:spPr>
    <a:noFill/>
    <a:ln w="9525">
      <a:noFill/>
    </a:ln>
  </c:spPr>
  <c:txPr>
    <a:bodyPr/>
    <a:lstStyle/>
    <a:p>
      <a:pPr>
        <a:defRPr sz="1200" b="1">
          <a:solidFill>
            <a:schemeClr val="tx1"/>
          </a:solidFill>
          <a:latin typeface="Arial"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259129770940794"/>
          <c:y val="1.0351987804064364E-2"/>
          <c:w val="0.83226204832504047"/>
          <c:h val="0.86075700542888101"/>
        </c:manualLayout>
      </c:layout>
      <c:barChart>
        <c:barDir val="bar"/>
        <c:grouping val="percentStacked"/>
        <c:varyColors val="0"/>
        <c:ser>
          <c:idx val="0"/>
          <c:order val="0"/>
          <c:tx>
            <c:strRef>
              <c:f>'Website usage'!$B$336</c:f>
              <c:strCache>
                <c:ptCount val="1"/>
                <c:pt idx="0">
                  <c:v>Yesterday</c:v>
                </c:pt>
              </c:strCache>
            </c:strRef>
          </c:tx>
          <c:spPr>
            <a:solidFill>
              <a:schemeClr val="bg1">
                <a:lumMod val="50000"/>
              </a:schemeClr>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txPr>
              <a:bodyPr/>
              <a:lstStyle/>
              <a:p>
                <a:pPr>
                  <a:defRPr>
                    <a:solidFill>
                      <a:schemeClr val="bg1"/>
                    </a:solidFill>
                  </a:defRPr>
                </a:pPr>
                <a:endParaRPr lang="en-US"/>
              </a:p>
            </c:txPr>
            <c:dLblPos val="ctr"/>
            <c:showLegendKey val="0"/>
            <c:showVal val="1"/>
            <c:showCatName val="0"/>
            <c:showSerName val="0"/>
            <c:showPercent val="0"/>
            <c:showBubbleSize val="0"/>
            <c:showLeaderLines val="0"/>
          </c:dLbls>
          <c:cat>
            <c:strRef>
              <c:f>'Website usage'!$A$337:$A$342</c:f>
              <c:strCache>
                <c:ptCount val="6"/>
                <c:pt idx="0">
                  <c:v>Wikipedia</c:v>
                </c:pt>
                <c:pt idx="1">
                  <c:v>Europeana</c:v>
                </c:pt>
                <c:pt idx="2">
                  <c:v>Google books</c:v>
                </c:pt>
                <c:pt idx="3">
                  <c:v>www.fbc.pionier.net.pl</c:v>
                </c:pt>
                <c:pt idx="4">
                  <c:v>Google Art Project</c:v>
                </c:pt>
                <c:pt idx="5">
                  <c:v>www.cyfrowe.mnw.art.pl</c:v>
                </c:pt>
              </c:strCache>
            </c:strRef>
          </c:cat>
          <c:val>
            <c:numRef>
              <c:f>'Website usage'!$B$337:$B$342</c:f>
              <c:numCache>
                <c:formatCode>0%</c:formatCode>
                <c:ptCount val="6"/>
                <c:pt idx="0">
                  <c:v>0.5</c:v>
                </c:pt>
                <c:pt idx="1">
                  <c:v>0.19</c:v>
                </c:pt>
                <c:pt idx="2">
                  <c:v>0.1</c:v>
                </c:pt>
                <c:pt idx="3">
                  <c:v>0.18</c:v>
                </c:pt>
                <c:pt idx="4">
                  <c:v>7.0000000000000007E-2</c:v>
                </c:pt>
                <c:pt idx="5">
                  <c:v>0.13</c:v>
                </c:pt>
              </c:numCache>
            </c:numRef>
          </c:val>
        </c:ser>
        <c:ser>
          <c:idx val="1"/>
          <c:order val="1"/>
          <c:tx>
            <c:strRef>
              <c:f>'Website usage'!$C$336</c:f>
              <c:strCache>
                <c:ptCount val="1"/>
                <c:pt idx="0">
                  <c:v>Past 7 days</c:v>
                </c:pt>
              </c:strCache>
            </c:strRef>
          </c:tx>
          <c:spPr>
            <a:solidFill>
              <a:srgbClr val="FFCC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showLegendKey val="0"/>
            <c:showVal val="1"/>
            <c:showCatName val="0"/>
            <c:showSerName val="0"/>
            <c:showPercent val="0"/>
            <c:showBubbleSize val="0"/>
            <c:showLeaderLines val="0"/>
          </c:dLbls>
          <c:cat>
            <c:strRef>
              <c:f>'Website usage'!$A$337:$A$342</c:f>
              <c:strCache>
                <c:ptCount val="6"/>
                <c:pt idx="0">
                  <c:v>Wikipedia</c:v>
                </c:pt>
                <c:pt idx="1">
                  <c:v>Europeana</c:v>
                </c:pt>
                <c:pt idx="2">
                  <c:v>Google books</c:v>
                </c:pt>
                <c:pt idx="3">
                  <c:v>www.fbc.pionier.net.pl</c:v>
                </c:pt>
                <c:pt idx="4">
                  <c:v>Google Art Project</c:v>
                </c:pt>
                <c:pt idx="5">
                  <c:v>www.cyfrowe.mnw.art.pl</c:v>
                </c:pt>
              </c:strCache>
            </c:strRef>
          </c:cat>
          <c:val>
            <c:numRef>
              <c:f>'Website usage'!$C$337:$C$342</c:f>
              <c:numCache>
                <c:formatCode>0%</c:formatCode>
                <c:ptCount val="6"/>
                <c:pt idx="0">
                  <c:v>0.3</c:v>
                </c:pt>
                <c:pt idx="1">
                  <c:v>0.31</c:v>
                </c:pt>
                <c:pt idx="2">
                  <c:v>0.32</c:v>
                </c:pt>
                <c:pt idx="3">
                  <c:v>0.22</c:v>
                </c:pt>
                <c:pt idx="4">
                  <c:v>0.24</c:v>
                </c:pt>
                <c:pt idx="5">
                  <c:v>0.18</c:v>
                </c:pt>
              </c:numCache>
            </c:numRef>
          </c:val>
        </c:ser>
        <c:ser>
          <c:idx val="2"/>
          <c:order val="2"/>
          <c:tx>
            <c:strRef>
              <c:f>'Website usage'!$D$336</c:f>
              <c:strCache>
                <c:ptCount val="1"/>
                <c:pt idx="0">
                  <c:v>Past 4 weeks</c:v>
                </c:pt>
              </c:strCache>
            </c:strRef>
          </c:tx>
          <c:spPr>
            <a:solidFill>
              <a:srgbClr val="FF66FF"/>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showLegendKey val="0"/>
            <c:showVal val="1"/>
            <c:showCatName val="0"/>
            <c:showSerName val="0"/>
            <c:showPercent val="0"/>
            <c:showBubbleSize val="0"/>
            <c:showLeaderLines val="0"/>
          </c:dLbls>
          <c:cat>
            <c:strRef>
              <c:f>'Website usage'!$A$337:$A$342</c:f>
              <c:strCache>
                <c:ptCount val="6"/>
                <c:pt idx="0">
                  <c:v>Wikipedia</c:v>
                </c:pt>
                <c:pt idx="1">
                  <c:v>Europeana</c:v>
                </c:pt>
                <c:pt idx="2">
                  <c:v>Google books</c:v>
                </c:pt>
                <c:pt idx="3">
                  <c:v>www.fbc.pionier.net.pl</c:v>
                </c:pt>
                <c:pt idx="4">
                  <c:v>Google Art Project</c:v>
                </c:pt>
                <c:pt idx="5">
                  <c:v>www.cyfrowe.mnw.art.pl</c:v>
                </c:pt>
              </c:strCache>
            </c:strRef>
          </c:cat>
          <c:val>
            <c:numRef>
              <c:f>'Website usage'!$D$337:$D$342</c:f>
              <c:numCache>
                <c:formatCode>0%</c:formatCode>
                <c:ptCount val="6"/>
                <c:pt idx="0">
                  <c:v>0.12</c:v>
                </c:pt>
                <c:pt idx="1">
                  <c:v>0.23</c:v>
                </c:pt>
                <c:pt idx="2">
                  <c:v>0.31</c:v>
                </c:pt>
                <c:pt idx="3">
                  <c:v>0.23</c:v>
                </c:pt>
                <c:pt idx="4">
                  <c:v>0.28999999999999998</c:v>
                </c:pt>
                <c:pt idx="5">
                  <c:v>0.28999999999999998</c:v>
                </c:pt>
              </c:numCache>
            </c:numRef>
          </c:val>
        </c:ser>
        <c:ser>
          <c:idx val="3"/>
          <c:order val="3"/>
          <c:tx>
            <c:strRef>
              <c:f>'Website usage'!$E$336</c:f>
              <c:strCache>
                <c:ptCount val="1"/>
                <c:pt idx="0">
                  <c:v>Past 6 months</c:v>
                </c:pt>
              </c:strCache>
            </c:strRef>
          </c:tx>
          <c:spPr>
            <a:solidFill>
              <a:srgbClr val="FF00FF"/>
            </a:solidFill>
            <a:ln>
              <a:noFill/>
            </a:ln>
            <a:effectLst/>
          </c:spPr>
          <c:invertIfNegative val="0"/>
          <c:dLbls>
            <c:showLegendKey val="0"/>
            <c:showVal val="1"/>
            <c:showCatName val="0"/>
            <c:showSerName val="0"/>
            <c:showPercent val="0"/>
            <c:showBubbleSize val="0"/>
            <c:showLeaderLines val="0"/>
          </c:dLbls>
          <c:cat>
            <c:strRef>
              <c:f>'Website usage'!$A$337:$A$342</c:f>
              <c:strCache>
                <c:ptCount val="6"/>
                <c:pt idx="0">
                  <c:v>Wikipedia</c:v>
                </c:pt>
                <c:pt idx="1">
                  <c:v>Europeana</c:v>
                </c:pt>
                <c:pt idx="2">
                  <c:v>Google books</c:v>
                </c:pt>
                <c:pt idx="3">
                  <c:v>www.fbc.pionier.net.pl</c:v>
                </c:pt>
                <c:pt idx="4">
                  <c:v>Google Art Project</c:v>
                </c:pt>
                <c:pt idx="5">
                  <c:v>www.cyfrowe.mnw.art.pl</c:v>
                </c:pt>
              </c:strCache>
            </c:strRef>
          </c:cat>
          <c:val>
            <c:numRef>
              <c:f>'Website usage'!$E$337:$E$342</c:f>
              <c:numCache>
                <c:formatCode>0%</c:formatCode>
                <c:ptCount val="6"/>
                <c:pt idx="0">
                  <c:v>7.0000000000000007E-2</c:v>
                </c:pt>
                <c:pt idx="1">
                  <c:v>0.19</c:v>
                </c:pt>
                <c:pt idx="2">
                  <c:v>0.24</c:v>
                </c:pt>
                <c:pt idx="3">
                  <c:v>0.28000000000000003</c:v>
                </c:pt>
                <c:pt idx="4">
                  <c:v>0.33</c:v>
                </c:pt>
                <c:pt idx="5">
                  <c:v>0.34</c:v>
                </c:pt>
              </c:numCache>
            </c:numRef>
          </c:val>
        </c:ser>
        <c:ser>
          <c:idx val="4"/>
          <c:order val="4"/>
          <c:tx>
            <c:strRef>
              <c:f>'Website usage'!$F$336</c:f>
              <c:strCache>
                <c:ptCount val="1"/>
                <c:pt idx="0">
                  <c:v>Longer ago/Never</c:v>
                </c:pt>
              </c:strCache>
            </c:strRef>
          </c:tx>
          <c:spPr>
            <a:solidFill>
              <a:srgbClr val="800080"/>
            </a:solidFill>
            <a:ln>
              <a:noFill/>
            </a:ln>
            <a:effectLst/>
          </c:spPr>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'Website usage'!$A$337:$A$342</c:f>
              <c:strCache>
                <c:ptCount val="6"/>
                <c:pt idx="0">
                  <c:v>Wikipedia</c:v>
                </c:pt>
                <c:pt idx="1">
                  <c:v>Europeana</c:v>
                </c:pt>
                <c:pt idx="2">
                  <c:v>Google books</c:v>
                </c:pt>
                <c:pt idx="3">
                  <c:v>www.fbc.pionier.net.pl</c:v>
                </c:pt>
                <c:pt idx="4">
                  <c:v>Google Art Project</c:v>
                </c:pt>
                <c:pt idx="5">
                  <c:v>www.cyfrowe.mnw.art.pl</c:v>
                </c:pt>
              </c:strCache>
            </c:strRef>
          </c:cat>
          <c:val>
            <c:numRef>
              <c:f>'Website usage'!$F$337:$F$342</c:f>
              <c:numCache>
                <c:formatCode>0%</c:formatCode>
                <c:ptCount val="6"/>
                <c:pt idx="0">
                  <c:v>0.01</c:v>
                </c:pt>
                <c:pt idx="1">
                  <c:v>7.0000000000000007E-2</c:v>
                </c:pt>
                <c:pt idx="2">
                  <c:v>0.03</c:v>
                </c:pt>
                <c:pt idx="3">
                  <c:v>0.09</c:v>
                </c:pt>
                <c:pt idx="4">
                  <c:v>0.06</c:v>
                </c:pt>
                <c:pt idx="5">
                  <c:v>0.06</c:v>
                </c:pt>
              </c:numCache>
            </c:numRef>
          </c:val>
        </c:ser>
        <c:dLbls>
          <c:showLegendKey val="0"/>
          <c:showVal val="0"/>
          <c:showCatName val="0"/>
          <c:showSerName val="0"/>
          <c:showPercent val="0"/>
          <c:showBubbleSize val="0"/>
        </c:dLbls>
        <c:gapWidth val="50"/>
        <c:overlap val="100"/>
        <c:axId val="186458880"/>
        <c:axId val="186460416"/>
      </c:barChart>
      <c:catAx>
        <c:axId val="186458880"/>
        <c:scaling>
          <c:orientation val="maxMin"/>
        </c:scaling>
        <c:delete val="1"/>
        <c:axPos val="l"/>
        <c:numFmt formatCode="General" sourceLinked="1"/>
        <c:majorTickMark val="none"/>
        <c:minorTickMark val="none"/>
        <c:tickLblPos val="nextTo"/>
        <c:crossAx val="186460416"/>
        <c:crosses val="autoZero"/>
        <c:auto val="1"/>
        <c:lblAlgn val="ctr"/>
        <c:lblOffset val="100"/>
        <c:noMultiLvlLbl val="0"/>
      </c:catAx>
      <c:valAx>
        <c:axId val="186460416"/>
        <c:scaling>
          <c:orientation val="minMax"/>
          <c:max val="1"/>
          <c:min val="0"/>
        </c:scaling>
        <c:delete val="1"/>
        <c:axPos val="t"/>
        <c:numFmt formatCode="0%" sourceLinked="1"/>
        <c:majorTickMark val="out"/>
        <c:minorTickMark val="none"/>
        <c:tickLblPos val="none"/>
        <c:crossAx val="186458880"/>
        <c:crosses val="autoZero"/>
        <c:crossBetween val="between"/>
      </c:valAx>
      <c:spPr>
        <a:noFill/>
        <a:ln w="25400">
          <a:noFill/>
        </a:ln>
      </c:spPr>
    </c:plotArea>
    <c:legend>
      <c:legendPos val="r"/>
      <c:layout>
        <c:manualLayout>
          <c:xMode val="edge"/>
          <c:yMode val="edge"/>
          <c:x val="0.15602712884029993"/>
          <c:y val="0.88111775252198787"/>
          <c:w val="0.8439728711597001"/>
          <c:h val="0.1188822474780121"/>
        </c:manualLayout>
      </c:layout>
      <c:overlay val="0"/>
    </c:legend>
    <c:plotVisOnly val="1"/>
    <c:dispBlanksAs val="gap"/>
    <c:showDLblsOverMax val="0"/>
  </c:chart>
  <c:spPr>
    <a:noFill/>
    <a:ln w="9525">
      <a:noFill/>
    </a:ln>
  </c:spPr>
  <c:txPr>
    <a:bodyPr/>
    <a:lstStyle/>
    <a:p>
      <a:pPr>
        <a:defRPr sz="1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7706051206409123E-2"/>
          <c:y val="1.0351987804064364E-2"/>
          <c:w val="0.95714727807784339"/>
          <c:h val="0.62338402857499986"/>
        </c:manualLayout>
      </c:layout>
      <c:barChart>
        <c:barDir val="col"/>
        <c:grouping val="clustered"/>
        <c:varyColors val="0"/>
        <c:ser>
          <c:idx val="0"/>
          <c:order val="0"/>
          <c:tx>
            <c:strRef>
              <c:f>'Future usage'!$G$172</c:f>
              <c:strCache>
                <c:ptCount val="1"/>
                <c:pt idx="0">
                  <c:v>Wave 1</c:v>
                </c:pt>
              </c:strCache>
            </c:strRef>
          </c:tx>
          <c:spPr>
            <a:solidFill>
              <a:srgbClr val="FF33CC"/>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dLblPos val="outEnd"/>
            <c:showLegendKey val="0"/>
            <c:showVal val="1"/>
            <c:showCatName val="0"/>
            <c:showSerName val="0"/>
            <c:showPercent val="0"/>
            <c:showBubbleSize val="0"/>
            <c:showLeaderLines val="0"/>
          </c:dLbls>
          <c:cat>
            <c:strRef>
              <c:f>'Future usage'!$F$173:$F$178</c:f>
              <c:strCache>
                <c:ptCount val="6"/>
                <c:pt idx="0">
                  <c:v>Wikipedia</c:v>
                </c:pt>
                <c:pt idx="1">
                  <c:v>Google books</c:v>
                </c:pt>
                <c:pt idx="2">
                  <c:v>cyfrowe.mnw.art.pl</c:v>
                </c:pt>
                <c:pt idx="3">
                  <c:v>Google Art Project</c:v>
                </c:pt>
                <c:pt idx="4">
                  <c:v>fbc.pionier.net.pl</c:v>
                </c:pt>
                <c:pt idx="5">
                  <c:v>Europeana</c:v>
                </c:pt>
              </c:strCache>
            </c:strRef>
          </c:cat>
          <c:val>
            <c:numRef>
              <c:f>'Future usage'!$G$173:$G$178</c:f>
              <c:numCache>
                <c:formatCode>0%</c:formatCode>
                <c:ptCount val="6"/>
                <c:pt idx="0">
                  <c:v>0.83773584905660381</c:v>
                </c:pt>
                <c:pt idx="1">
                  <c:v>0.37735849056603776</c:v>
                </c:pt>
                <c:pt idx="2">
                  <c:v>0.15094339622641509</c:v>
                </c:pt>
                <c:pt idx="3">
                  <c:v>0.2</c:v>
                </c:pt>
                <c:pt idx="4">
                  <c:v>0.1</c:v>
                </c:pt>
                <c:pt idx="5">
                  <c:v>4.3396226415094337E-2</c:v>
                </c:pt>
              </c:numCache>
            </c:numRef>
          </c:val>
        </c:ser>
        <c:ser>
          <c:idx val="1"/>
          <c:order val="1"/>
          <c:tx>
            <c:strRef>
              <c:f>'Future usage'!$H$172</c:f>
              <c:strCache>
                <c:ptCount val="1"/>
                <c:pt idx="0">
                  <c:v>Wave 2</c:v>
                </c:pt>
              </c:strCache>
            </c:strRef>
          </c:tx>
          <c:spPr>
            <a:solidFill>
              <a:srgbClr val="800080"/>
            </a:solidFill>
            <a:ln w="25400">
              <a:noFill/>
            </a:ln>
            <a:effectLst>
              <a:outerShdw blurRad="50800" dist="38100" dir="2700000" algn="tl" rotWithShape="0">
                <a:prstClr val="black">
                  <a:alpha val="0"/>
                </a:prstClr>
              </a:outerShdw>
            </a:effectLst>
          </c:spPr>
          <c:invertIfNegative val="0"/>
          <c:dLbls>
            <c:numFmt formatCode="0%" sourceLinked="0"/>
            <c:spPr>
              <a:noFill/>
              <a:ln w="25400">
                <a:noFill/>
              </a:ln>
            </c:spPr>
            <c:showLegendKey val="0"/>
            <c:showVal val="1"/>
            <c:showCatName val="0"/>
            <c:showSerName val="0"/>
            <c:showPercent val="0"/>
            <c:showBubbleSize val="0"/>
            <c:showLeaderLines val="0"/>
          </c:dLbls>
          <c:cat>
            <c:strRef>
              <c:f>'Future usage'!$F$173:$F$178</c:f>
              <c:strCache>
                <c:ptCount val="6"/>
                <c:pt idx="0">
                  <c:v>Wikipedia</c:v>
                </c:pt>
                <c:pt idx="1">
                  <c:v>Google books</c:v>
                </c:pt>
                <c:pt idx="2">
                  <c:v>cyfrowe.mnw.art.pl</c:v>
                </c:pt>
                <c:pt idx="3">
                  <c:v>Google Art Project</c:v>
                </c:pt>
                <c:pt idx="4">
                  <c:v>fbc.pionier.net.pl</c:v>
                </c:pt>
                <c:pt idx="5">
                  <c:v>Europeana</c:v>
                </c:pt>
              </c:strCache>
            </c:strRef>
          </c:cat>
          <c:val>
            <c:numRef>
              <c:f>'Future usage'!$H$173:$H$178</c:f>
              <c:numCache>
                <c:formatCode>0%</c:formatCode>
                <c:ptCount val="6"/>
                <c:pt idx="0">
                  <c:v>0.85125448028673834</c:v>
                </c:pt>
                <c:pt idx="1">
                  <c:v>0.38351254480286739</c:v>
                </c:pt>
                <c:pt idx="2">
                  <c:v>0.23835125448028674</c:v>
                </c:pt>
                <c:pt idx="3">
                  <c:v>0.19354838709677419</c:v>
                </c:pt>
                <c:pt idx="4">
                  <c:v>0.13799283154121864</c:v>
                </c:pt>
                <c:pt idx="5">
                  <c:v>0.1057347670250896</c:v>
                </c:pt>
              </c:numCache>
            </c:numRef>
          </c:val>
        </c:ser>
        <c:dLbls>
          <c:showLegendKey val="0"/>
          <c:showVal val="0"/>
          <c:showCatName val="0"/>
          <c:showSerName val="0"/>
          <c:showPercent val="0"/>
          <c:showBubbleSize val="0"/>
        </c:dLbls>
        <c:gapWidth val="50"/>
        <c:axId val="176969984"/>
        <c:axId val="176988160"/>
      </c:barChart>
      <c:catAx>
        <c:axId val="176969984"/>
        <c:scaling>
          <c:orientation val="minMax"/>
        </c:scaling>
        <c:delete val="0"/>
        <c:axPos val="b"/>
        <c:numFmt formatCode="General" sourceLinked="1"/>
        <c:majorTickMark val="out"/>
        <c:minorTickMark val="none"/>
        <c:tickLblPos val="nextTo"/>
        <c:crossAx val="176988160"/>
        <c:crosses val="autoZero"/>
        <c:auto val="1"/>
        <c:lblAlgn val="ctr"/>
        <c:lblOffset val="100"/>
        <c:noMultiLvlLbl val="0"/>
      </c:catAx>
      <c:valAx>
        <c:axId val="176988160"/>
        <c:scaling>
          <c:orientation val="minMax"/>
          <c:max val="1"/>
          <c:min val="0"/>
        </c:scaling>
        <c:delete val="1"/>
        <c:axPos val="l"/>
        <c:numFmt formatCode="0%" sourceLinked="1"/>
        <c:majorTickMark val="out"/>
        <c:minorTickMark val="none"/>
        <c:tickLblPos val="none"/>
        <c:crossAx val="176969984"/>
        <c:crosses val="autoZero"/>
        <c:crossBetween val="between"/>
      </c:valAx>
      <c:spPr>
        <a:noFill/>
        <a:ln w="25400">
          <a:noFill/>
        </a:ln>
      </c:spPr>
    </c:plotArea>
    <c:legend>
      <c:legendPos val="r"/>
      <c:layout>
        <c:manualLayout>
          <c:xMode val="edge"/>
          <c:yMode val="edge"/>
          <c:x val="0.67760655951063964"/>
          <c:y val="4.7784651872270101E-2"/>
          <c:w val="0.22822136902308698"/>
          <c:h val="0.25422397547775299"/>
        </c:manualLayout>
      </c:layout>
      <c:overlay val="0"/>
    </c:legend>
    <c:plotVisOnly val="1"/>
    <c:dispBlanksAs val="gap"/>
    <c:showDLblsOverMax val="0"/>
  </c:chart>
  <c:spPr>
    <a:noFill/>
    <a:ln w="9525">
      <a:noFill/>
    </a:ln>
  </c:spPr>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E49556-7E0F-4A75-8546-22A43CA98EE6}" type="datetimeFigureOut">
              <a:rPr lang="nl-BE" smtClean="0"/>
              <a:t>23/01/2015</a:t>
            </a:fld>
            <a:endParaRPr lang="nl-B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A48901-7434-49E7-9B8C-7187085873BD}" type="slidenum">
              <a:rPr lang="nl-BE" smtClean="0"/>
              <a:t>‹#›</a:t>
            </a:fld>
            <a:endParaRPr lang="nl-BE"/>
          </a:p>
        </p:txBody>
      </p:sp>
    </p:spTree>
    <p:extLst>
      <p:ext uri="{BB962C8B-B14F-4D97-AF65-F5344CB8AC3E}">
        <p14:creationId xmlns:p14="http://schemas.microsoft.com/office/powerpoint/2010/main" val="2340634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BA68A6-7569-4D1C-AF2C-0BCE40B2426F}" type="datetimeFigureOut">
              <a:rPr lang="nl-BE" smtClean="0"/>
              <a:pPr/>
              <a:t>23/01/2015</a:t>
            </a:fld>
            <a:endParaRPr lang="nl-B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0C5DDD-ACDE-439F-9292-3C025CCF3EA0}" type="slidenum">
              <a:rPr lang="nl-BE" smtClean="0"/>
              <a:pPr/>
              <a:t>‹#›</a:t>
            </a:fld>
            <a:endParaRPr lang="nl-BE"/>
          </a:p>
        </p:txBody>
      </p:sp>
    </p:spTree>
    <p:extLst>
      <p:ext uri="{BB962C8B-B14F-4D97-AF65-F5344CB8AC3E}">
        <p14:creationId xmlns:p14="http://schemas.microsoft.com/office/powerpoint/2010/main" val="274443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2</a:t>
            </a:fld>
            <a:endParaRPr lang="nl-BE"/>
          </a:p>
        </p:txBody>
      </p:sp>
    </p:spTree>
    <p:extLst>
      <p:ext uri="{BB962C8B-B14F-4D97-AF65-F5344CB8AC3E}">
        <p14:creationId xmlns:p14="http://schemas.microsoft.com/office/powerpoint/2010/main" val="340089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0C5DDD-ACDE-439F-9292-3C025CCF3EA0}" type="slidenum">
              <a:rPr lang="nl-BE" smtClean="0"/>
              <a:pPr/>
              <a:t>4</a:t>
            </a:fld>
            <a:endParaRPr lang="nl-BE"/>
          </a:p>
        </p:txBody>
      </p:sp>
    </p:spTree>
    <p:extLst>
      <p:ext uri="{BB962C8B-B14F-4D97-AF65-F5344CB8AC3E}">
        <p14:creationId xmlns:p14="http://schemas.microsoft.com/office/powerpoint/2010/main" val="355780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13</a:t>
            </a:fld>
            <a:endParaRPr lang="nl-BE"/>
          </a:p>
        </p:txBody>
      </p:sp>
    </p:spTree>
    <p:extLst>
      <p:ext uri="{BB962C8B-B14F-4D97-AF65-F5344CB8AC3E}">
        <p14:creationId xmlns:p14="http://schemas.microsoft.com/office/powerpoint/2010/main" val="425219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14</a:t>
            </a:fld>
            <a:endParaRPr lang="nl-BE"/>
          </a:p>
        </p:txBody>
      </p:sp>
    </p:spTree>
    <p:extLst>
      <p:ext uri="{BB962C8B-B14F-4D97-AF65-F5344CB8AC3E}">
        <p14:creationId xmlns:p14="http://schemas.microsoft.com/office/powerpoint/2010/main" val="425219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interested are you in reading or learning about the political and social transformation (changes) related to the year 1989?</a:t>
            </a:r>
          </a:p>
          <a:p>
            <a:r>
              <a:rPr lang="en-GB" dirty="0" smtClean="0"/>
              <a:t>Events and exhibitions have been organised by </a:t>
            </a:r>
            <a:r>
              <a:rPr lang="en-GB" dirty="0" err="1" smtClean="0"/>
              <a:t>Europeana</a:t>
            </a:r>
            <a:r>
              <a:rPr lang="en-GB" dirty="0" smtClean="0"/>
              <a:t> regarding period of political transformation related to 1989. Have  you seen, read or heard anything about these events and exhibitions in the last month?</a:t>
            </a:r>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15</a:t>
            </a:fld>
            <a:endParaRPr lang="nl-BE"/>
          </a:p>
        </p:txBody>
      </p:sp>
    </p:spTree>
    <p:extLst>
      <p:ext uri="{BB962C8B-B14F-4D97-AF65-F5344CB8AC3E}">
        <p14:creationId xmlns:p14="http://schemas.microsoft.com/office/powerpoint/2010/main" val="425219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interested are you in reading or learning about the political and social transformation (changes) related to the year 1989?</a:t>
            </a:r>
          </a:p>
          <a:p>
            <a:r>
              <a:rPr lang="en-GB" dirty="0" smtClean="0"/>
              <a:t>Events and exhibitions have been organised by </a:t>
            </a:r>
            <a:r>
              <a:rPr lang="en-GB" dirty="0" err="1" smtClean="0"/>
              <a:t>Europeana</a:t>
            </a:r>
            <a:r>
              <a:rPr lang="en-GB" dirty="0" smtClean="0"/>
              <a:t> regarding period of political transformation related to 1989. Have  you seen, read or heard anything about these events and exhibitions in the last month?</a:t>
            </a:r>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16</a:t>
            </a:fld>
            <a:endParaRPr lang="nl-BE"/>
          </a:p>
        </p:txBody>
      </p:sp>
    </p:spTree>
    <p:extLst>
      <p:ext uri="{BB962C8B-B14F-4D97-AF65-F5344CB8AC3E}">
        <p14:creationId xmlns:p14="http://schemas.microsoft.com/office/powerpoint/2010/main" val="425219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27</a:t>
            </a:fld>
            <a:endParaRPr lang="nl-BE"/>
          </a:p>
        </p:txBody>
      </p:sp>
    </p:spTree>
    <p:extLst>
      <p:ext uri="{BB962C8B-B14F-4D97-AF65-F5344CB8AC3E}">
        <p14:creationId xmlns:p14="http://schemas.microsoft.com/office/powerpoint/2010/main" val="325629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0C5DDD-ACDE-439F-9292-3C025CCF3EA0}" type="slidenum">
              <a:rPr lang="nl-BE" smtClean="0"/>
              <a:pPr/>
              <a:t>36</a:t>
            </a:fld>
            <a:endParaRPr lang="nl-BE"/>
          </a:p>
        </p:txBody>
      </p:sp>
    </p:spTree>
    <p:extLst>
      <p:ext uri="{BB962C8B-B14F-4D97-AF65-F5344CB8AC3E}">
        <p14:creationId xmlns:p14="http://schemas.microsoft.com/office/powerpoint/2010/main" val="380014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0C5DDD-ACDE-439F-9292-3C025CCF3EA0}" type="slidenum">
              <a:rPr lang="nl-BE" smtClean="0"/>
              <a:pPr/>
              <a:t>48</a:t>
            </a:fld>
            <a:endParaRPr lang="nl-BE"/>
          </a:p>
        </p:txBody>
      </p:sp>
    </p:spTree>
    <p:extLst>
      <p:ext uri="{BB962C8B-B14F-4D97-AF65-F5344CB8AC3E}">
        <p14:creationId xmlns:p14="http://schemas.microsoft.com/office/powerpoint/2010/main" val="3557803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26.emf"/><Relationship Id="rId4" Type="http://schemas.openxmlformats.org/officeDocument/2006/relationships/image" Target="../media/image3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26.emf"/><Relationship Id="rId4" Type="http://schemas.openxmlformats.org/officeDocument/2006/relationships/image" Target="../media/image3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descr="lijntj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0874" y="2234335"/>
            <a:ext cx="4748149" cy="319277"/>
          </a:xfrm>
          <a:prstGeom prst="rect">
            <a:avLst/>
          </a:prstGeom>
        </p:spPr>
      </p:pic>
      <p:pic>
        <p:nvPicPr>
          <p:cNvPr id="23" name="Picture 22" descr="lijntj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3970874" y="3881104"/>
            <a:ext cx="4748149" cy="319277"/>
          </a:xfrm>
          <a:prstGeom prst="rect">
            <a:avLst/>
          </a:prstGeom>
        </p:spPr>
      </p:pic>
      <p:pic>
        <p:nvPicPr>
          <p:cNvPr id="24" name="Picture 23"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0" name="Title 1"/>
          <p:cNvSpPr>
            <a:spLocks noGrp="1"/>
          </p:cNvSpPr>
          <p:nvPr>
            <p:ph type="ctrTitle"/>
          </p:nvPr>
        </p:nvSpPr>
        <p:spPr>
          <a:xfrm>
            <a:off x="3486150" y="2654406"/>
            <a:ext cx="5656263" cy="698500"/>
          </a:xfrm>
          <a:prstGeom prst="rect">
            <a:avLst/>
          </a:prstGeom>
        </p:spPr>
        <p:txBody>
          <a:bodyPr/>
          <a:lstStyle>
            <a:lvl1pPr>
              <a:defRPr lang="nl-BE" sz="2800" b="1" kern="1200" dirty="0">
                <a:solidFill>
                  <a:schemeClr val="tx1"/>
                </a:solidFill>
                <a:latin typeface="Arial"/>
                <a:ea typeface="+mn-ea"/>
                <a:cs typeface="Arial"/>
              </a:defRPr>
            </a:lvl1pPr>
          </a:lstStyle>
          <a:p>
            <a:r>
              <a:rPr lang="en-US" dirty="0" smtClean="0"/>
              <a:t>Click to edit Master title style</a:t>
            </a:r>
            <a:endParaRPr lang="nl-BE" dirty="0"/>
          </a:p>
        </p:txBody>
      </p:sp>
      <p:sp>
        <p:nvSpPr>
          <p:cNvPr id="31" name="Subtitle 2"/>
          <p:cNvSpPr>
            <a:spLocks noGrp="1"/>
          </p:cNvSpPr>
          <p:nvPr>
            <p:ph type="subTitle" idx="1"/>
          </p:nvPr>
        </p:nvSpPr>
        <p:spPr>
          <a:xfrm>
            <a:off x="3581400" y="3210031"/>
            <a:ext cx="5562600" cy="561975"/>
          </a:xfrm>
          <a:prstGeom prst="rect">
            <a:avLst/>
          </a:prstGeom>
        </p:spPr>
        <p:txBody>
          <a:bodyPr/>
          <a:lstStyle>
            <a:lvl1pPr marL="0" indent="0" algn="ctr">
              <a:buNone/>
              <a:defRPr lang="nl-BE" sz="2400" kern="1200" dirty="0">
                <a:solidFill>
                  <a:srgbClr val="F78B00"/>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BE" dirty="0"/>
          </a:p>
        </p:txBody>
      </p:sp>
    </p:spTree>
    <p:extLst>
      <p:ext uri="{BB962C8B-B14F-4D97-AF65-F5344CB8AC3E}">
        <p14:creationId xmlns:p14="http://schemas.microsoft.com/office/powerpoint/2010/main" val="40821990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utput">
    <p:spTree>
      <p:nvGrpSpPr>
        <p:cNvPr id="1" name=""/>
        <p:cNvGrpSpPr/>
        <p:nvPr/>
      </p:nvGrpSpPr>
      <p:grpSpPr>
        <a:xfrm>
          <a:off x="0" y="0"/>
          <a:ext cx="0" cy="0"/>
          <a:chOff x="0" y="0"/>
          <a:chExt cx="0" cy="0"/>
        </a:xfrm>
      </p:grpSpPr>
      <p:sp>
        <p:nvSpPr>
          <p:cNvPr id="2" name="Title 1"/>
          <p:cNvSpPr>
            <a:spLocks noGrp="1"/>
          </p:cNvSpPr>
          <p:nvPr>
            <p:ph type="title"/>
          </p:nvPr>
        </p:nvSpPr>
        <p:spPr>
          <a:xfrm>
            <a:off x="666749" y="-1"/>
            <a:ext cx="7229475" cy="714375"/>
          </a:xfrm>
          <a:prstGeom prst="rect">
            <a:avLst/>
          </a:prstGeom>
        </p:spPr>
        <p:txBody>
          <a:bodyPr/>
          <a:lstStyle>
            <a:lvl1pPr>
              <a:defRPr sz="1800"/>
            </a:lvl1pPr>
          </a:lstStyle>
          <a:p>
            <a:r>
              <a:rPr lang="en-US" smtClean="0"/>
              <a:t>Click to edit Master title style</a:t>
            </a:r>
            <a:endParaRPr lang="nl-BE" dirty="0"/>
          </a:p>
        </p:txBody>
      </p:sp>
      <p:sp>
        <p:nvSpPr>
          <p:cNvPr id="10" name="Content Placeholder 11"/>
          <p:cNvSpPr>
            <a:spLocks noGrp="1"/>
          </p:cNvSpPr>
          <p:nvPr>
            <p:ph sz="quarter" idx="10"/>
          </p:nvPr>
        </p:nvSpPr>
        <p:spPr>
          <a:xfrm>
            <a:off x="485775" y="833438"/>
            <a:ext cx="8450263" cy="55864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9" name="Line 9"/>
          <p:cNvSpPr>
            <a:spLocks noChangeShapeType="1"/>
          </p:cNvSpPr>
          <p:nvPr userDrawn="1"/>
        </p:nvSpPr>
        <p:spPr bwMode="auto">
          <a:xfrm flipV="1">
            <a:off x="268949" y="714375"/>
            <a:ext cx="8874000" cy="1588"/>
          </a:xfrm>
          <a:prstGeom prst="line">
            <a:avLst/>
          </a:prstGeom>
          <a:noFill/>
          <a:ln w="19050">
            <a:solidFill>
              <a:schemeClr val="bg2"/>
            </a:solidFill>
            <a:round/>
            <a:headEnd/>
            <a:tailEnd/>
          </a:ln>
          <a:effectLst/>
        </p:spPr>
        <p:txBody>
          <a:bodyPr/>
          <a:lstStyle/>
          <a:p>
            <a:pPr defTabSz="914400">
              <a:defRPr/>
            </a:pPr>
            <a:endParaRPr lang="en-US" dirty="0">
              <a:solidFill>
                <a:srgbClr val="6D6F71"/>
              </a:solidFill>
            </a:endParaRPr>
          </a:p>
        </p:txBody>
      </p:sp>
      <p:sp>
        <p:nvSpPr>
          <p:cNvPr id="5" name="Line 9"/>
          <p:cNvSpPr>
            <a:spLocks noChangeShapeType="1"/>
          </p:cNvSpPr>
          <p:nvPr userDrawn="1"/>
        </p:nvSpPr>
        <p:spPr bwMode="auto">
          <a:xfrm flipV="1">
            <a:off x="268949" y="714375"/>
            <a:ext cx="8874000" cy="1588"/>
          </a:xfrm>
          <a:prstGeom prst="line">
            <a:avLst/>
          </a:prstGeom>
          <a:noFill/>
          <a:ln w="19050">
            <a:solidFill>
              <a:schemeClr val="bg2"/>
            </a:solidFill>
            <a:round/>
            <a:headEnd/>
            <a:tailEnd/>
          </a:ln>
          <a:effectLst/>
        </p:spPr>
        <p:txBody>
          <a:bodyPr/>
          <a:lstStyle/>
          <a:p>
            <a:pPr defTabSz="914400">
              <a:defRPr/>
            </a:pPr>
            <a:endParaRPr lang="en-US" dirty="0">
              <a:solidFill>
                <a:srgbClr val="6D6F71"/>
              </a:solidFill>
            </a:endParaRPr>
          </a:p>
        </p:txBody>
      </p:sp>
    </p:spTree>
    <p:extLst>
      <p:ext uri="{BB962C8B-B14F-4D97-AF65-F5344CB8AC3E}">
        <p14:creationId xmlns:p14="http://schemas.microsoft.com/office/powerpoint/2010/main" val="2795669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5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hapter title">
    <p:spTree>
      <p:nvGrpSpPr>
        <p:cNvPr id="1" name=""/>
        <p:cNvGrpSpPr/>
        <p:nvPr/>
      </p:nvGrpSpPr>
      <p:grpSpPr>
        <a:xfrm>
          <a:off x="0" y="0"/>
          <a:ext cx="0" cy="0"/>
          <a:chOff x="0" y="0"/>
          <a:chExt cx="0" cy="0"/>
        </a:xfrm>
      </p:grpSpPr>
      <p:pic>
        <p:nvPicPr>
          <p:cNvPr id="2" name="Picture 2" descr="C:\Users\simon\AppData\Local\Microsoft\Windows\Temporary Internet Files\Content.Outlook\9S3VAPG9\BBC AD ID horiz v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598166" y="6274114"/>
            <a:ext cx="1233096" cy="22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121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81808" y="347664"/>
            <a:ext cx="6463812" cy="496887"/>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987669" y="1104901"/>
            <a:ext cx="8042031" cy="4525963"/>
          </a:xfrm>
          <a:prstGeom prst="rect">
            <a:avLst/>
          </a:prstGeom>
        </p:spPr>
        <p:txBody>
          <a:bodyPr/>
          <a:lstStyle/>
          <a:p>
            <a:pPr lvl="0"/>
            <a:endParaRPr lang="en-GB" noProof="0" smtClean="0"/>
          </a:p>
        </p:txBody>
      </p:sp>
      <p:sp>
        <p:nvSpPr>
          <p:cNvPr id="4" name="Rectangle 6"/>
          <p:cNvSpPr>
            <a:spLocks noGrp="1" noChangeArrowheads="1"/>
          </p:cNvSpPr>
          <p:nvPr>
            <p:ph type="sldNum" sz="quarter" idx="10"/>
          </p:nvPr>
        </p:nvSpPr>
        <p:spPr>
          <a:xfrm>
            <a:off x="6858000" y="6643688"/>
            <a:ext cx="2133600" cy="204787"/>
          </a:xfrm>
          <a:prstGeom prst="rect">
            <a:avLst/>
          </a:prstGeom>
        </p:spPr>
        <p:txBody>
          <a:bodyPr/>
          <a:lstStyle>
            <a:lvl1pPr>
              <a:defRPr>
                <a:cs typeface="+mn-cs"/>
              </a:defRPr>
            </a:lvl1pPr>
          </a:lstStyle>
          <a:p>
            <a:pPr>
              <a:defRPr/>
            </a:pPr>
            <a:fld id="{9E0B71CB-2842-4111-8E2C-CE77F8F55233}" type="slidenum">
              <a:rPr lang="en-US"/>
              <a:pPr>
                <a:defRPr/>
              </a:pPr>
              <a:t>‹#›</a:t>
            </a:fld>
            <a:endParaRPr lang="en-US"/>
          </a:p>
        </p:txBody>
      </p:sp>
      <p:sp>
        <p:nvSpPr>
          <p:cNvPr id="5" name="Rectangle 25"/>
          <p:cNvSpPr>
            <a:spLocks noGrp="1" noChangeArrowheads="1"/>
          </p:cNvSpPr>
          <p:nvPr>
            <p:ph type="dt" sz="half" idx="11"/>
          </p:nvPr>
        </p:nvSpPr>
        <p:spPr>
          <a:xfrm>
            <a:off x="0" y="6635750"/>
            <a:ext cx="2878138" cy="228600"/>
          </a:xfrm>
          <a:prstGeom prst="rect">
            <a:avLst/>
          </a:prstGeom>
        </p:spPr>
        <p:txBody>
          <a:bodyPr/>
          <a:lstStyle>
            <a:lvl1pPr>
              <a:defRPr>
                <a:cs typeface="+mn-cs"/>
              </a:defRPr>
            </a:lvl1pPr>
          </a:lstStyle>
          <a:p>
            <a:pPr>
              <a:defRPr/>
            </a:pPr>
            <a:r>
              <a:rPr lang="en-US"/>
              <a:t>BBC World News 2010 – Ad Sales Customer Satisfaction </a:t>
            </a:r>
          </a:p>
        </p:txBody>
      </p:sp>
    </p:spTree>
    <p:extLst>
      <p:ext uri="{BB962C8B-B14F-4D97-AF65-F5344CB8AC3E}">
        <p14:creationId xmlns:p14="http://schemas.microsoft.com/office/powerpoint/2010/main" val="43537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145457875_ff5421dcff_o"/>
          <p:cNvPicPr>
            <a:picLocks noChangeAspect="1" noChangeArrowheads="1"/>
          </p:cNvPicPr>
          <p:nvPr userDrawn="1"/>
        </p:nvPicPr>
        <p:blipFill>
          <a:blip r:embed="rId2" cstate="print"/>
          <a:srcRect/>
          <a:stretch>
            <a:fillRect/>
          </a:stretch>
        </p:blipFill>
        <p:spPr bwMode="auto">
          <a:xfrm>
            <a:off x="254000" y="620713"/>
            <a:ext cx="8890000" cy="4030662"/>
          </a:xfrm>
          <a:prstGeom prst="rect">
            <a:avLst/>
          </a:prstGeom>
          <a:noFill/>
          <a:ln w="9525">
            <a:noFill/>
            <a:miter lim="800000"/>
            <a:headEnd/>
            <a:tailEnd/>
          </a:ln>
        </p:spPr>
      </p:pic>
      <p:sp>
        <p:nvSpPr>
          <p:cNvPr id="5" name="Rectangle 4"/>
          <p:cNvSpPr/>
          <p:nvPr userDrawn="1"/>
        </p:nvSpPr>
        <p:spPr bwMode="auto">
          <a:xfrm>
            <a:off x="0" y="0"/>
            <a:ext cx="9144000" cy="1285875"/>
          </a:xfrm>
          <a:prstGeom prst="rect">
            <a:avLst/>
          </a:prstGeom>
          <a:solidFill>
            <a:schemeClr val="bg1"/>
          </a:solidFill>
          <a:ln w="25400" cap="flat" cmpd="sng" algn="ctr">
            <a:noFill/>
            <a:prstDash val="solid"/>
            <a:round/>
            <a:headEnd type="none" w="med" len="med"/>
            <a:tailEnd type="none" w="med" len="med"/>
          </a:ln>
          <a:effectLst/>
        </p:spPr>
        <p:txBody>
          <a:bodyPr anchor="ctr"/>
          <a:lstStyle/>
          <a:p>
            <a:pPr defTabSz="914400" fontAlgn="base">
              <a:spcBef>
                <a:spcPct val="0"/>
              </a:spcBef>
              <a:spcAft>
                <a:spcPct val="0"/>
              </a:spcAft>
              <a:defRPr/>
            </a:pPr>
            <a:endParaRPr lang="en-US" sz="1400">
              <a:solidFill>
                <a:srgbClr val="6D6F71"/>
              </a:solidFill>
            </a:endParaRPr>
          </a:p>
        </p:txBody>
      </p:sp>
      <p:pic>
        <p:nvPicPr>
          <p:cNvPr id="6" name="Picture 3" descr="coverelement"/>
          <p:cNvPicPr>
            <a:picLocks noChangeAspect="1" noChangeArrowheads="1"/>
          </p:cNvPicPr>
          <p:nvPr userDrawn="1"/>
        </p:nvPicPr>
        <p:blipFill>
          <a:blip r:embed="rId3" cstate="print"/>
          <a:srcRect r="458"/>
          <a:stretch>
            <a:fillRect/>
          </a:stretch>
        </p:blipFill>
        <p:spPr bwMode="auto">
          <a:xfrm>
            <a:off x="260350" y="349250"/>
            <a:ext cx="8883650" cy="4821238"/>
          </a:xfrm>
          <a:prstGeom prst="rect">
            <a:avLst/>
          </a:prstGeom>
          <a:noFill/>
          <a:ln w="9525">
            <a:noFill/>
            <a:miter lim="800000"/>
            <a:headEnd/>
            <a:tailEnd/>
          </a:ln>
        </p:spPr>
      </p:pic>
      <p:sp>
        <p:nvSpPr>
          <p:cNvPr id="7" name="Rectangle 4"/>
          <p:cNvSpPr>
            <a:spLocks noChangeArrowheads="1"/>
          </p:cNvSpPr>
          <p:nvPr userDrawn="1"/>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a:solidFill>
                <a:srgbClr val="6D6F71"/>
              </a:solidFill>
            </a:endParaRPr>
          </a:p>
        </p:txBody>
      </p:sp>
      <p:pic>
        <p:nvPicPr>
          <p:cNvPr id="8" name="Picture 15" descr="InSites_Logo_Tagline"/>
          <p:cNvPicPr>
            <a:picLocks noChangeAspect="1" noChangeArrowheads="1"/>
          </p:cNvPicPr>
          <p:nvPr/>
        </p:nvPicPr>
        <p:blipFill>
          <a:blip r:embed="rId4" cstate="print"/>
          <a:srcRect/>
          <a:stretch>
            <a:fillRect/>
          </a:stretch>
        </p:blipFill>
        <p:spPr bwMode="auto">
          <a:xfrm>
            <a:off x="5351463" y="647700"/>
            <a:ext cx="3376612" cy="717550"/>
          </a:xfrm>
          <a:prstGeom prst="rect">
            <a:avLst/>
          </a:prstGeom>
          <a:noFill/>
          <a:ln w="9525">
            <a:noFill/>
            <a:miter lim="800000"/>
            <a:headEnd/>
            <a:tailEnd/>
          </a:ln>
        </p:spPr>
      </p:pic>
      <p:pic>
        <p:nvPicPr>
          <p:cNvPr id="9" name="Picture 11" descr="linksbalkje.emf"/>
          <p:cNvPicPr>
            <a:picLocks noChangeAspect="1"/>
          </p:cNvPicPr>
          <p:nvPr/>
        </p:nvPicPr>
        <p:blipFill>
          <a:blip r:embed="rId5"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40962" name="Rectangle 2"/>
          <p:cNvSpPr>
            <a:spLocks noGrp="1" noChangeArrowheads="1"/>
          </p:cNvSpPr>
          <p:nvPr>
            <p:ph type="ctrTitle"/>
          </p:nvPr>
        </p:nvSpPr>
        <p:spPr>
          <a:xfrm>
            <a:off x="1438276" y="4213225"/>
            <a:ext cx="7143750" cy="900000"/>
          </a:xfrm>
        </p:spPr>
        <p:txBody>
          <a:bodyPr/>
          <a:lstStyle>
            <a:lvl1pPr>
              <a:defRPr smtClean="0">
                <a:solidFill>
                  <a:schemeClr val="bg1"/>
                </a:solidFill>
              </a:defRPr>
            </a:lvl1pPr>
          </a:lstStyle>
          <a:p>
            <a:r>
              <a:rPr lang="en-US" dirty="0" smtClean="0"/>
              <a:t>Click to edit Master title style</a:t>
            </a:r>
          </a:p>
        </p:txBody>
      </p:sp>
      <p:sp>
        <p:nvSpPr>
          <p:cNvPr id="40963" name="Rectangle 3"/>
          <p:cNvSpPr>
            <a:spLocks noGrp="1" noChangeArrowheads="1"/>
          </p:cNvSpPr>
          <p:nvPr>
            <p:ph type="subTitle" idx="1"/>
          </p:nvPr>
        </p:nvSpPr>
        <p:spPr>
          <a:xfrm>
            <a:off x="1438276" y="5224463"/>
            <a:ext cx="7143750" cy="1080000"/>
          </a:xfrm>
        </p:spPr>
        <p:txBody>
          <a:bodyPr/>
          <a:lstStyle>
            <a:lvl1pPr marL="0" indent="0">
              <a:buFontTx/>
              <a:buNone/>
              <a:defRPr sz="1600" smtClean="0">
                <a:solidFill>
                  <a:schemeClr val="bg1"/>
                </a:solidFill>
              </a:defRPr>
            </a:lvl1pPr>
          </a:lstStyle>
          <a:p>
            <a:r>
              <a:rPr lang="en-US" dirty="0" smtClean="0"/>
              <a:t>Click to edit Master subtitle style</a:t>
            </a:r>
          </a:p>
        </p:txBody>
      </p:sp>
    </p:spTree>
    <p:extLst>
      <p:ext uri="{BB962C8B-B14F-4D97-AF65-F5344CB8AC3E}">
        <p14:creationId xmlns:p14="http://schemas.microsoft.com/office/powerpoint/2010/main" val="5445603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4" name="Picture 30" descr="145457875_ff5421dcff_o"/>
          <p:cNvPicPr>
            <a:picLocks noChangeAspect="1" noChangeArrowheads="1"/>
          </p:cNvPicPr>
          <p:nvPr/>
        </p:nvPicPr>
        <p:blipFill>
          <a:blip r:embed="rId2" cstate="print"/>
          <a:srcRect/>
          <a:stretch>
            <a:fillRect/>
          </a:stretch>
        </p:blipFill>
        <p:spPr bwMode="auto">
          <a:xfrm>
            <a:off x="261938" y="1376363"/>
            <a:ext cx="1676400" cy="5481637"/>
          </a:xfrm>
          <a:prstGeom prst="rect">
            <a:avLst/>
          </a:prstGeom>
          <a:noFill/>
          <a:ln w="9525">
            <a:noFill/>
            <a:miter lim="800000"/>
            <a:headEnd/>
            <a:tailEnd/>
          </a:ln>
        </p:spPr>
      </p:pic>
      <p:sp>
        <p:nvSpPr>
          <p:cNvPr id="6" name="AutoShape 12"/>
          <p:cNvSpPr>
            <a:spLocks noChangeArrowheads="1"/>
          </p:cNvSpPr>
          <p:nvPr userDrawn="1"/>
        </p:nvSpPr>
        <p:spPr bwMode="auto">
          <a:xfrm flipH="1" flipV="1">
            <a:off x="161925" y="1273175"/>
            <a:ext cx="1830388" cy="1809750"/>
          </a:xfrm>
          <a:prstGeom prst="rtTriangle">
            <a:avLst/>
          </a:prstGeom>
          <a:solidFill>
            <a:schemeClr val="bg1"/>
          </a:solidFill>
          <a:ln w="9525">
            <a:noFill/>
            <a:miter lim="800000"/>
            <a:headEnd/>
            <a:tailEnd/>
          </a:ln>
        </p:spPr>
        <p:txBody>
          <a:bodyPr wrap="none" anchor="ctr"/>
          <a:lstStyle/>
          <a:p>
            <a:pPr defTabSz="914400" fontAlgn="base">
              <a:spcBef>
                <a:spcPct val="0"/>
              </a:spcBef>
              <a:spcAft>
                <a:spcPct val="0"/>
              </a:spcAft>
              <a:defRPr/>
            </a:pPr>
            <a:endParaRPr lang="en-US" sz="1400">
              <a:solidFill>
                <a:srgbClr val="6D6F71"/>
              </a:solidFill>
            </a:endParaRPr>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228850" y="838200"/>
            <a:ext cx="6696075" cy="5581650"/>
          </a:xfrm>
        </p:spPr>
        <p:txBody>
          <a:bodyPr/>
          <a:lstStyle>
            <a:lvl1pPr>
              <a:buNone/>
              <a:defRPr sz="2000" b="1"/>
            </a:lvl1pPr>
            <a:lvl2pPr>
              <a:buNone/>
              <a:defRPr sz="1800"/>
            </a:lvl2pPr>
            <a:lvl3pPr>
              <a:defRPr sz="1400"/>
            </a:lvl3pPr>
            <a:lvl4pPr>
              <a:defRPr sz="1200"/>
            </a:lvl4pPr>
          </a:lstStyle>
          <a:p>
            <a:pPr lvl="0"/>
            <a:r>
              <a:rPr lang="en-US" dirty="0" smtClean="0"/>
              <a:t>Click to edit Master text styles</a:t>
            </a:r>
          </a:p>
          <a:p>
            <a:pPr lvl="1"/>
            <a:r>
              <a:rPr lang="en-US" dirty="0" smtClean="0"/>
              <a:t>Second level</a:t>
            </a:r>
          </a:p>
        </p:txBody>
      </p:sp>
      <p:sp>
        <p:nvSpPr>
          <p:cNvPr id="7" name="Line 9"/>
          <p:cNvSpPr>
            <a:spLocks noChangeShapeType="1"/>
          </p:cNvSpPr>
          <p:nvPr userDrawn="1"/>
        </p:nvSpPr>
        <p:spPr bwMode="auto">
          <a:xfrm>
            <a:off x="152400" y="715963"/>
            <a:ext cx="8991600" cy="0"/>
          </a:xfrm>
          <a:prstGeom prst="line">
            <a:avLst/>
          </a:prstGeom>
          <a:noFill/>
          <a:ln w="19050">
            <a:solidFill>
              <a:schemeClr val="bg2"/>
            </a:solidFill>
            <a:round/>
            <a:headEnd/>
            <a:tailEnd/>
          </a:ln>
          <a:effectLst/>
        </p:spPr>
        <p:txBody>
          <a:bodyPr/>
          <a:lstStyle/>
          <a:p>
            <a:pPr defTabSz="914400" fontAlgn="base">
              <a:spcBef>
                <a:spcPct val="0"/>
              </a:spcBef>
              <a:spcAft>
                <a:spcPct val="0"/>
              </a:spcAft>
              <a:defRPr/>
            </a:pPr>
            <a:endParaRPr lang="en-US" sz="1400">
              <a:solidFill>
                <a:srgbClr val="6D6F71"/>
              </a:solidFill>
            </a:endParaRPr>
          </a:p>
        </p:txBody>
      </p:sp>
    </p:spTree>
    <p:extLst>
      <p:ext uri="{BB962C8B-B14F-4D97-AF65-F5344CB8AC3E}">
        <p14:creationId xmlns:p14="http://schemas.microsoft.com/office/powerpoint/2010/main" val="201980455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49" y="-1"/>
            <a:ext cx="7229475" cy="714375"/>
          </a:xfrm>
        </p:spPr>
        <p:txBody>
          <a:bodyPr/>
          <a:lstStyle>
            <a:lvl1pPr>
              <a:defRPr sz="1800"/>
            </a:lvl1pPr>
          </a:lstStyle>
          <a:p>
            <a:r>
              <a:rPr lang="en-US" dirty="0" smtClean="0"/>
              <a:t>Click to edit Master title style</a:t>
            </a:r>
            <a:endParaRPr lang="nl-BE" dirty="0"/>
          </a:p>
        </p:txBody>
      </p:sp>
      <p:sp>
        <p:nvSpPr>
          <p:cNvPr id="3" name="Content Placeholder 2"/>
          <p:cNvSpPr>
            <a:spLocks noGrp="1"/>
          </p:cNvSpPr>
          <p:nvPr>
            <p:ph idx="1"/>
          </p:nvPr>
        </p:nvSpPr>
        <p:spPr/>
        <p:txBody>
          <a:bodyPr/>
          <a:lstStyle>
            <a:lvl1pPr>
              <a:defRPr sz="1800"/>
            </a:lvl1pPr>
            <a:lvl2pPr>
              <a:defRPr sz="1600" baseline="0"/>
            </a:lvl2pPr>
            <a:lvl3pPr>
              <a:defRPr sz="1400"/>
            </a:lvl3pPr>
            <a:lvl4pPr>
              <a:defRPr sz="1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Line 9"/>
          <p:cNvSpPr>
            <a:spLocks noChangeShapeType="1"/>
          </p:cNvSpPr>
          <p:nvPr userDrawn="1"/>
        </p:nvSpPr>
        <p:spPr bwMode="auto">
          <a:xfrm>
            <a:off x="152400" y="715963"/>
            <a:ext cx="8991600" cy="0"/>
          </a:xfrm>
          <a:prstGeom prst="line">
            <a:avLst/>
          </a:prstGeom>
          <a:noFill/>
          <a:ln w="19050">
            <a:solidFill>
              <a:schemeClr val="bg2"/>
            </a:solidFill>
            <a:round/>
            <a:headEnd/>
            <a:tailEnd/>
          </a:ln>
          <a:effectLst/>
        </p:spPr>
        <p:txBody>
          <a:bodyPr/>
          <a:lstStyle/>
          <a:p>
            <a:pPr defTabSz="914400" fontAlgn="base">
              <a:spcBef>
                <a:spcPct val="0"/>
              </a:spcBef>
              <a:spcAft>
                <a:spcPct val="0"/>
              </a:spcAft>
              <a:defRPr/>
            </a:pPr>
            <a:endParaRPr lang="en-US" sz="1400">
              <a:solidFill>
                <a:srgbClr val="6D6F71"/>
              </a:solidFill>
            </a:endParaRPr>
          </a:p>
        </p:txBody>
      </p:sp>
      <p:pic>
        <p:nvPicPr>
          <p:cNvPr id="6" name="Picture 2" descr="http://www.kwboosterwijk.be/dvv_logo_nieu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1475" y="162932"/>
            <a:ext cx="852883" cy="30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444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_white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3945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mpty_blac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775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8337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pic>
        <p:nvPicPr>
          <p:cNvPr id="10" name="Picture 9"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15" name="Text Placeholder 3"/>
          <p:cNvSpPr>
            <a:spLocks noGrp="1"/>
          </p:cNvSpPr>
          <p:nvPr>
            <p:ph type="body" sz="half" idx="14"/>
          </p:nvPr>
        </p:nvSpPr>
        <p:spPr>
          <a:xfrm>
            <a:off x="244884" y="1522233"/>
            <a:ext cx="2955516" cy="641350"/>
          </a:xfrm>
          <a:prstGeom prst="rect">
            <a:avLst/>
          </a:prstGeom>
        </p:spPr>
        <p:txBody>
          <a:bodyPr/>
          <a:lstStyle>
            <a:lvl1pPr marL="0" indent="0">
              <a:buNone/>
              <a:defRPr lang="en-US" sz="40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5" name="Content Placeholder 2"/>
          <p:cNvSpPr>
            <a:spLocks noGrp="1"/>
          </p:cNvSpPr>
          <p:nvPr>
            <p:ph idx="1"/>
          </p:nvPr>
        </p:nvSpPr>
        <p:spPr>
          <a:xfrm>
            <a:off x="3845168" y="492369"/>
            <a:ext cx="4841631" cy="5633795"/>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305378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Rectangle 4"/>
          <p:cNvSpPr>
            <a:spLocks noChangeArrowheads="1"/>
          </p:cNvSpPr>
          <p:nvPr/>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sp>
        <p:nvSpPr>
          <p:cNvPr id="10" name="Rectangle 4"/>
          <p:cNvSpPr>
            <a:spLocks noChangeArrowheads="1"/>
          </p:cNvSpPr>
          <p:nvPr/>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sp>
        <p:nvSpPr>
          <p:cNvPr id="14" name="Rectangle 4"/>
          <p:cNvSpPr>
            <a:spLocks noChangeArrowheads="1"/>
          </p:cNvSpPr>
          <p:nvPr userDrawn="1"/>
        </p:nvSpPr>
        <p:spPr bwMode="auto">
          <a:xfrm>
            <a:off x="0" y="4432300"/>
            <a:ext cx="9144000" cy="2425700"/>
          </a:xfrm>
          <a:prstGeom prst="rect">
            <a:avLst/>
          </a:prstGeom>
          <a:solidFill>
            <a:schemeClr val="tx1"/>
          </a:solidFill>
          <a:ln w="9525">
            <a:noFill/>
            <a:miter lim="800000"/>
            <a:headEnd/>
            <a:tailEnd/>
          </a:ln>
          <a:effectLst/>
        </p:spPr>
        <p:txBody>
          <a:bodyPr wrap="none" anchor="ctr"/>
          <a:lstStyle/>
          <a:p>
            <a:pPr defTabSz="914400" fontAlgn="base">
              <a:spcBef>
                <a:spcPct val="0"/>
              </a:spcBef>
              <a:spcAft>
                <a:spcPct val="0"/>
              </a:spcAft>
              <a:defRPr/>
            </a:pPr>
            <a:endParaRPr lang="en-US" sz="1400" dirty="0">
              <a:solidFill>
                <a:srgbClr val="6D6F71"/>
              </a:solidFill>
            </a:endParaRPr>
          </a:p>
        </p:txBody>
      </p:sp>
      <p:pic>
        <p:nvPicPr>
          <p:cNvPr id="19" name="Picture 1"/>
          <p:cNvPicPr>
            <a:picLocks noChangeAspect="1" noChangeArrowheads="1"/>
          </p:cNvPicPr>
          <p:nvPr userDrawn="1"/>
        </p:nvPicPr>
        <p:blipFill>
          <a:blip r:embed="rId2" cstate="print"/>
          <a:srcRect/>
          <a:stretch>
            <a:fillRect/>
          </a:stretch>
        </p:blipFill>
        <p:spPr bwMode="auto">
          <a:xfrm flipH="1">
            <a:off x="264432" y="1432150"/>
            <a:ext cx="8879568" cy="3025550"/>
          </a:xfrm>
          <a:prstGeom prst="rect">
            <a:avLst/>
          </a:prstGeom>
          <a:noFill/>
          <a:ln w="9525">
            <a:noFill/>
            <a:miter lim="800000"/>
            <a:headEnd/>
            <a:tailEnd/>
          </a:ln>
        </p:spPr>
      </p:pic>
      <p:sp>
        <p:nvSpPr>
          <p:cNvPr id="28" name="Rectangle 3"/>
          <p:cNvSpPr>
            <a:spLocks noGrp="1" noChangeArrowheads="1"/>
          </p:cNvSpPr>
          <p:nvPr>
            <p:ph type="subTitle" idx="1"/>
          </p:nvPr>
        </p:nvSpPr>
        <p:spPr>
          <a:xfrm>
            <a:off x="1438276" y="5250341"/>
            <a:ext cx="7143750" cy="546609"/>
          </a:xfrm>
          <a:prstGeom prst="rect">
            <a:avLst/>
          </a:prstGeom>
        </p:spPr>
        <p:txBody>
          <a:bodyPr/>
          <a:lstStyle>
            <a:lvl1pPr marL="0" indent="0">
              <a:buFontTx/>
              <a:buNone/>
              <a:defRPr sz="1200" smtClean="0">
                <a:solidFill>
                  <a:schemeClr val="bg1"/>
                </a:solidFill>
              </a:defRPr>
            </a:lvl1pPr>
          </a:lstStyle>
          <a:p>
            <a:r>
              <a:rPr lang="en-US" dirty="0" smtClean="0"/>
              <a:t>Click to edit Master subtitle style</a:t>
            </a:r>
          </a:p>
        </p:txBody>
      </p:sp>
      <p:pic>
        <p:nvPicPr>
          <p:cNvPr id="32" name="Picture 3" descr="coverelement"/>
          <p:cNvPicPr>
            <a:picLocks noChangeAspect="1" noChangeArrowheads="1"/>
          </p:cNvPicPr>
          <p:nvPr userDrawn="1"/>
        </p:nvPicPr>
        <p:blipFill>
          <a:blip r:embed="rId3" cstate="print"/>
          <a:srcRect r="458"/>
          <a:stretch>
            <a:fillRect/>
          </a:stretch>
        </p:blipFill>
        <p:spPr bwMode="auto">
          <a:xfrm>
            <a:off x="260884" y="426975"/>
            <a:ext cx="8883650" cy="4821238"/>
          </a:xfrm>
          <a:prstGeom prst="rect">
            <a:avLst/>
          </a:prstGeom>
          <a:noFill/>
          <a:ln w="9525">
            <a:noFill/>
            <a:miter lim="800000"/>
            <a:headEnd/>
            <a:tailEnd/>
          </a:ln>
        </p:spPr>
      </p:pic>
      <p:pic>
        <p:nvPicPr>
          <p:cNvPr id="31" name="Picture 15" descr="InSites_Logo_Tagline"/>
          <p:cNvPicPr>
            <a:picLocks noChangeAspect="1" noChangeArrowheads="1"/>
          </p:cNvPicPr>
          <p:nvPr userDrawn="1"/>
        </p:nvPicPr>
        <p:blipFill>
          <a:blip r:embed="rId4" cstate="print"/>
          <a:srcRect/>
          <a:stretch>
            <a:fillRect/>
          </a:stretch>
        </p:blipFill>
        <p:spPr bwMode="auto">
          <a:xfrm>
            <a:off x="5351463" y="647700"/>
            <a:ext cx="3376612" cy="717550"/>
          </a:xfrm>
          <a:prstGeom prst="rect">
            <a:avLst/>
          </a:prstGeom>
          <a:noFill/>
          <a:ln w="9525">
            <a:noFill/>
            <a:miter lim="800000"/>
            <a:headEnd/>
            <a:tailEnd/>
          </a:ln>
        </p:spPr>
      </p:pic>
      <p:sp>
        <p:nvSpPr>
          <p:cNvPr id="27" name="Rectangle 2"/>
          <p:cNvSpPr>
            <a:spLocks noGrp="1" noChangeArrowheads="1"/>
          </p:cNvSpPr>
          <p:nvPr>
            <p:ph type="ctrTitle"/>
          </p:nvPr>
        </p:nvSpPr>
        <p:spPr>
          <a:xfrm>
            <a:off x="1438276" y="4385745"/>
            <a:ext cx="7143750" cy="900000"/>
          </a:xfrm>
        </p:spPr>
        <p:txBody>
          <a:bodyPr/>
          <a:lstStyle>
            <a:lvl1pPr>
              <a:defRPr smtClean="0">
                <a:solidFill>
                  <a:schemeClr val="bg1"/>
                </a:solidFill>
              </a:defRPr>
            </a:lvl1pPr>
          </a:lstStyle>
          <a:p>
            <a:r>
              <a:rPr lang="en-US" dirty="0" smtClean="0"/>
              <a:t>Click to edit Master title style</a:t>
            </a:r>
          </a:p>
        </p:txBody>
      </p:sp>
      <p:pic>
        <p:nvPicPr>
          <p:cNvPr id="18" name="Picture 11" descr="linksbalkje.emf"/>
          <p:cNvPicPr>
            <a:picLocks noChangeAspect="1"/>
          </p:cNvPicPr>
          <p:nvPr userDrawn="1"/>
        </p:nvPicPr>
        <p:blipFill>
          <a:blip r:embed="rId5"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20" name="Rectangle 19"/>
          <p:cNvSpPr>
            <a:spLocks noChangeArrowheads="1"/>
          </p:cNvSpPr>
          <p:nvPr userDrawn="1"/>
        </p:nvSpPr>
        <p:spPr bwMode="auto">
          <a:xfrm rot="16200000">
            <a:off x="-223043" y="6346031"/>
            <a:ext cx="700088" cy="92075"/>
          </a:xfrm>
          <a:prstGeom prst="rect">
            <a:avLst/>
          </a:prstGeom>
          <a:noFill/>
          <a:ln w="9525">
            <a:noFill/>
            <a:miter lim="800000"/>
            <a:headEnd/>
            <a:tailEnd/>
          </a:ln>
          <a:effectLst/>
        </p:spPr>
        <p:txBody>
          <a:bodyPr wrap="none" lIns="0" tIns="0" rIns="0" bIns="0" anchor="ctr" anchorCtr="1">
            <a:spAutoFit/>
          </a:bodyPr>
          <a:lstStyle/>
          <a:p>
            <a:pPr algn="r" defTabSz="914400" fontAlgn="base">
              <a:spcBef>
                <a:spcPct val="0"/>
              </a:spcBef>
              <a:spcAft>
                <a:spcPct val="0"/>
              </a:spcAft>
              <a:defRPr/>
            </a:pPr>
            <a:r>
              <a:rPr lang="en-US" sz="600" noProof="1">
                <a:solidFill>
                  <a:srgbClr val="F78F1E">
                    <a:lumMod val="60000"/>
                    <a:lumOff val="40000"/>
                  </a:srgbClr>
                </a:solidFill>
              </a:rPr>
              <a:t>© InSites Consulting</a:t>
            </a:r>
          </a:p>
        </p:txBody>
      </p:sp>
    </p:spTree>
    <p:extLst>
      <p:ext uri="{BB962C8B-B14F-4D97-AF65-F5344CB8AC3E}">
        <p14:creationId xmlns:p14="http://schemas.microsoft.com/office/powerpoint/2010/main" val="277904443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ce to meet you : Horizont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
            <a:ext cx="9144000" cy="6858000"/>
          </a:xfrm>
          <a:prstGeom prst="rect">
            <a:avLst/>
          </a:prstGeom>
        </p:spPr>
      </p:pic>
      <p:sp>
        <p:nvSpPr>
          <p:cNvPr id="7" name="TextBox 6"/>
          <p:cNvSpPr txBox="1"/>
          <p:nvPr userDrawn="1"/>
        </p:nvSpPr>
        <p:spPr>
          <a:xfrm>
            <a:off x="5065713" y="1977816"/>
            <a:ext cx="3771900" cy="1077218"/>
          </a:xfrm>
          <a:prstGeom prst="rect">
            <a:avLst/>
          </a:prstGeom>
          <a:noFill/>
        </p:spPr>
        <p:txBody>
          <a:bodyPr wrap="square" rtlCol="0">
            <a:spAutoFit/>
          </a:bodyPr>
          <a:lstStyle/>
          <a:p>
            <a:pPr fontAlgn="base">
              <a:lnSpc>
                <a:spcPts val="3300"/>
              </a:lnSpc>
              <a:spcBef>
                <a:spcPct val="0"/>
              </a:spcBef>
              <a:spcAft>
                <a:spcPct val="0"/>
              </a:spcAft>
            </a:pPr>
            <a:r>
              <a:rPr lang="en-US" sz="4000" b="1" dirty="0" smtClean="0">
                <a:solidFill>
                  <a:srgbClr val="F38A00"/>
                </a:solidFill>
                <a:latin typeface="Arial"/>
                <a:cs typeface="Arial"/>
              </a:rPr>
              <a:t>Nice to </a:t>
            </a:r>
            <a:br>
              <a:rPr lang="en-US" sz="4000" b="1" dirty="0" smtClean="0">
                <a:solidFill>
                  <a:srgbClr val="F38A00"/>
                </a:solidFill>
                <a:latin typeface="Arial"/>
                <a:cs typeface="Arial"/>
              </a:rPr>
            </a:br>
            <a:r>
              <a:rPr lang="en-US" sz="4000" b="1" dirty="0" smtClean="0">
                <a:solidFill>
                  <a:srgbClr val="F38A00"/>
                </a:solidFill>
                <a:latin typeface="Arial"/>
                <a:cs typeface="Arial"/>
              </a:rPr>
              <a:t>meet you! </a:t>
            </a:r>
            <a:endParaRPr lang="en-US" sz="4000" b="1" dirty="0">
              <a:solidFill>
                <a:srgbClr val="F38A00"/>
              </a:solidFill>
              <a:latin typeface="Arial"/>
              <a:cs typeface="Arial"/>
            </a:endParaRPr>
          </a:p>
          <a:p>
            <a:pPr>
              <a:lnSpc>
                <a:spcPct val="90000"/>
              </a:lnSpc>
            </a:pPr>
            <a:r>
              <a:rPr lang="en-US" sz="1000" b="1" dirty="0" smtClean="0">
                <a:solidFill>
                  <a:srgbClr val="F38A00"/>
                </a:solidFill>
                <a:latin typeface="Arial"/>
                <a:cs typeface="Arial"/>
              </a:rPr>
              <a:t> </a:t>
            </a:r>
          </a:p>
        </p:txBody>
      </p:sp>
      <p:pic>
        <p:nvPicPr>
          <p:cNvPr id="8" name="Picture 7" descr="lijntj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56667" y="3072816"/>
            <a:ext cx="4250264" cy="319277"/>
          </a:xfrm>
          <a:prstGeom prst="rect">
            <a:avLst/>
          </a:prstGeom>
        </p:spPr>
      </p:pic>
      <p:pic>
        <p:nvPicPr>
          <p:cNvPr id="12" name="Picture 11"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3" name="Picture 12" descr="InSitesConsultin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4" name="TextBox 13"/>
          <p:cNvSpPr txBox="1"/>
          <p:nvPr userDrawn="1"/>
        </p:nvSpPr>
        <p:spPr>
          <a:xfrm>
            <a:off x="784257" y="1977816"/>
            <a:ext cx="2680292" cy="369332"/>
          </a:xfrm>
          <a:prstGeom prst="rect">
            <a:avLst/>
          </a:prstGeom>
          <a:noFill/>
        </p:spPr>
        <p:txBody>
          <a:bodyPr wrap="square" rtlCol="0">
            <a:spAutoFit/>
          </a:bodyPr>
          <a:lstStyle/>
          <a:p>
            <a:pPr algn="ctr"/>
            <a:r>
              <a:rPr lang="en-US" dirty="0" smtClean="0"/>
              <a:t>Your photo</a:t>
            </a:r>
            <a:endParaRPr lang="en-US" dirty="0"/>
          </a:p>
        </p:txBody>
      </p:sp>
      <p:pic>
        <p:nvPicPr>
          <p:cNvPr id="15" name="Picture 14" descr="icon_contact_let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8108" y="4106119"/>
            <a:ext cx="609620" cy="597428"/>
          </a:xfrm>
          <a:prstGeom prst="rect">
            <a:avLst/>
          </a:prstGeom>
        </p:spPr>
      </p:pic>
      <p:pic>
        <p:nvPicPr>
          <p:cNvPr id="16" name="Picture 15" descr="icon_contact_LinkedIn.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8108" y="5005547"/>
            <a:ext cx="609620" cy="597428"/>
          </a:xfrm>
          <a:prstGeom prst="rect">
            <a:avLst/>
          </a:prstGeom>
        </p:spPr>
      </p:pic>
      <p:pic>
        <p:nvPicPr>
          <p:cNvPr id="17" name="Picture 16" descr="icon_contact_Twitter.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8108" y="4555833"/>
            <a:ext cx="609620" cy="597428"/>
          </a:xfrm>
          <a:prstGeom prst="rect">
            <a:avLst/>
          </a:prstGeom>
        </p:spPr>
      </p:pic>
      <p:sp>
        <p:nvSpPr>
          <p:cNvPr id="23" name="Text Placeholder 3"/>
          <p:cNvSpPr>
            <a:spLocks noGrp="1"/>
          </p:cNvSpPr>
          <p:nvPr>
            <p:ph type="body" sz="half" idx="2"/>
          </p:nvPr>
        </p:nvSpPr>
        <p:spPr>
          <a:xfrm>
            <a:off x="5065713" y="2883204"/>
            <a:ext cx="3771900" cy="641350"/>
          </a:xfrm>
          <a:prstGeom prst="rect">
            <a:avLst/>
          </a:prstGeom>
        </p:spPr>
        <p:txBody>
          <a:bodyPr/>
          <a:lstStyle>
            <a:lvl1pPr marL="0" indent="0">
              <a:buNone/>
              <a:defRPr lang="en-US" sz="1600" b="1" kern="1200" dirty="0" smtClean="0">
                <a:solidFill>
                  <a:schemeClr val="tx1"/>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4" name="Text Placeholder 3"/>
          <p:cNvSpPr>
            <a:spLocks noGrp="1"/>
          </p:cNvSpPr>
          <p:nvPr>
            <p:ph type="body" sz="half" idx="10"/>
          </p:nvPr>
        </p:nvSpPr>
        <p:spPr>
          <a:xfrm>
            <a:off x="5065713" y="3433801"/>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5" name="Text Placeholder 3"/>
          <p:cNvSpPr>
            <a:spLocks noGrp="1"/>
          </p:cNvSpPr>
          <p:nvPr>
            <p:ph type="body" sz="half" idx="11"/>
          </p:nvPr>
        </p:nvSpPr>
        <p:spPr>
          <a:xfrm>
            <a:off x="1157728" y="4191936"/>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6" name="Text Placeholder 3"/>
          <p:cNvSpPr>
            <a:spLocks noGrp="1"/>
          </p:cNvSpPr>
          <p:nvPr>
            <p:ph type="body" sz="half" idx="12"/>
          </p:nvPr>
        </p:nvSpPr>
        <p:spPr>
          <a:xfrm>
            <a:off x="1157728" y="4641650"/>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7" name="Text Placeholder 3"/>
          <p:cNvSpPr>
            <a:spLocks noGrp="1"/>
          </p:cNvSpPr>
          <p:nvPr>
            <p:ph type="body" sz="half" idx="13"/>
          </p:nvPr>
        </p:nvSpPr>
        <p:spPr>
          <a:xfrm>
            <a:off x="1157728" y="5112181"/>
            <a:ext cx="3008313" cy="343635"/>
          </a:xfrm>
          <a:prstGeom prst="rect">
            <a:avLst/>
          </a:prstGeom>
        </p:spPr>
        <p:txBody>
          <a:bodyPr/>
          <a:lstStyle>
            <a:lvl1pPr marL="0" indent="0">
              <a:buNone/>
              <a:defRPr lang="en-US" sz="1400" kern="1200" baseline="0" dirty="0" smtClean="0">
                <a:solidFill>
                  <a:srgbClr val="0000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22827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pic>
        <p:nvPicPr>
          <p:cNvPr id="6" name="Picture 5" descr="lijntj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 y="2974174"/>
            <a:ext cx="8806112" cy="319277"/>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
          <p:cNvSpPr>
            <a:spLocks noGrp="1"/>
          </p:cNvSpPr>
          <p:nvPr>
            <p:ph type="ctrTitle"/>
          </p:nvPr>
        </p:nvSpPr>
        <p:spPr>
          <a:xfrm>
            <a:off x="685800" y="2299189"/>
            <a:ext cx="7772400" cy="834623"/>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5" name="Subtitle 2"/>
          <p:cNvSpPr>
            <a:spLocks noGrp="1"/>
          </p:cNvSpPr>
          <p:nvPr>
            <p:ph type="subTitle" idx="1"/>
          </p:nvPr>
        </p:nvSpPr>
        <p:spPr>
          <a:xfrm>
            <a:off x="665491" y="3350601"/>
            <a:ext cx="4202846" cy="800100"/>
          </a:xfrm>
          <a:prstGeom prst="rect">
            <a:avLst/>
          </a:prstGeom>
        </p:spPr>
        <p:txBody>
          <a:bodyPr/>
          <a:lstStyle>
            <a:lvl1pPr marL="0" indent="0" algn="ctr">
              <a:buNone/>
              <a:defRPr lang="nl-BE" sz="2000" b="1" kern="1200" dirty="0">
                <a:solidFill>
                  <a:schemeClr val="tx1"/>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BE" dirty="0"/>
          </a:p>
        </p:txBody>
      </p:sp>
    </p:spTree>
    <p:extLst>
      <p:ext uri="{BB962C8B-B14F-4D97-AF65-F5344CB8AC3E}">
        <p14:creationId xmlns:p14="http://schemas.microsoft.com/office/powerpoint/2010/main" val="29836182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criptive slide box : Orange foot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4" name="Picture 13"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5" name="Picture 14" descr="InSitesConsult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7" name="TextBox 16"/>
          <p:cNvSpPr txBox="1"/>
          <p:nvPr userDrawn="1"/>
        </p:nvSpPr>
        <p:spPr>
          <a:xfrm>
            <a:off x="6924675" y="556969"/>
            <a:ext cx="1880130" cy="369332"/>
          </a:xfrm>
          <a:prstGeom prst="rect">
            <a:avLst/>
          </a:prstGeom>
          <a:noFill/>
        </p:spPr>
        <p:txBody>
          <a:bodyPr wrap="none" rtlCol="0">
            <a:spAutoFit/>
          </a:bodyPr>
          <a:lstStyle/>
          <a:p>
            <a:r>
              <a:rPr lang="nl-BE" dirty="0" smtClean="0"/>
              <a:t>Background</a:t>
            </a:r>
            <a:r>
              <a:rPr lang="nl-BE" baseline="0" dirty="0" smtClean="0"/>
              <a:t> </a:t>
            </a:r>
            <a:r>
              <a:rPr lang="nl-BE" baseline="0" dirty="0" err="1" smtClean="0"/>
              <a:t>visual</a:t>
            </a:r>
            <a:endParaRPr lang="nl-BE" dirty="0"/>
          </a:p>
        </p:txBody>
      </p:sp>
      <p:sp>
        <p:nvSpPr>
          <p:cNvPr id="18"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9" name="Rounded Rectangle 18"/>
          <p:cNvSpPr/>
          <p:nvPr userDrawn="1"/>
        </p:nvSpPr>
        <p:spPr>
          <a:xfrm>
            <a:off x="496951" y="556969"/>
            <a:ext cx="4382695" cy="3647562"/>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20" name="Picture 19" descr="shadow.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8858" y="1121715"/>
            <a:ext cx="4290788" cy="379588"/>
          </a:xfrm>
          <a:prstGeom prst="rect">
            <a:avLst/>
          </a:prstGeom>
        </p:spPr>
      </p:pic>
      <p:sp>
        <p:nvSpPr>
          <p:cNvPr id="21" name="Title 1"/>
          <p:cNvSpPr>
            <a:spLocks noGrp="1"/>
          </p:cNvSpPr>
          <p:nvPr>
            <p:ph type="title"/>
          </p:nvPr>
        </p:nvSpPr>
        <p:spPr>
          <a:xfrm>
            <a:off x="808038" y="717315"/>
            <a:ext cx="3925887" cy="48941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22" name="Content Placeholder 2"/>
          <p:cNvSpPr>
            <a:spLocks noGrp="1"/>
          </p:cNvSpPr>
          <p:nvPr>
            <p:ph idx="1"/>
          </p:nvPr>
        </p:nvSpPr>
        <p:spPr>
          <a:xfrm>
            <a:off x="808038" y="1600201"/>
            <a:ext cx="4048125" cy="2343150"/>
          </a:xfrm>
          <a:prstGeom prst="rect">
            <a:avLst/>
          </a:prstGeom>
        </p:spPr>
        <p:txBody>
          <a:bodyPr/>
          <a:lstStyle>
            <a:lvl1pPr marL="342900" indent="-342900">
              <a:buFont typeface="Wingdings" pitchFamily="2" charset="2"/>
              <a:buChar char="§"/>
              <a:defRPr sz="1800">
                <a:latin typeface="Arial" pitchFamily="34" charset="0"/>
                <a:cs typeface="Arial" pitchFamily="34" charset="0"/>
              </a:defRPr>
            </a:lvl1pPr>
            <a:lvl2pPr>
              <a:defRPr sz="16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41742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criptive slide box : White footer">
    <p:spTree>
      <p:nvGrpSpPr>
        <p:cNvPr id="1" name=""/>
        <p:cNvGrpSpPr/>
        <p:nvPr/>
      </p:nvGrpSpPr>
      <p:grpSpPr>
        <a:xfrm>
          <a:off x="0" y="0"/>
          <a:ext cx="0" cy="0"/>
          <a:chOff x="0" y="0"/>
          <a:chExt cx="0" cy="0"/>
        </a:xfrm>
      </p:grpSpPr>
      <p:pic>
        <p:nvPicPr>
          <p:cNvPr id="9" name="Picture 8" descr="templateTravel&amp;Leisure5_foo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440"/>
            <a:ext cx="9144000" cy="1051560"/>
          </a:xfrm>
          <a:prstGeom prst="rect">
            <a:avLst/>
          </a:prstGeom>
        </p:spPr>
      </p:pic>
      <p:pic>
        <p:nvPicPr>
          <p:cNvPr id="13" name="Picture 12" descr="InSitesConsulti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23" name="Picture 22" descr="Travel&amp;Leisure_orang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1" y="6316157"/>
            <a:ext cx="395837" cy="384067"/>
          </a:xfrm>
          <a:prstGeom prst="rect">
            <a:avLst/>
          </a:prstGeom>
        </p:spPr>
      </p:pic>
      <p:sp>
        <p:nvSpPr>
          <p:cNvPr id="25" name="Rounded Rectangle 24"/>
          <p:cNvSpPr/>
          <p:nvPr userDrawn="1"/>
        </p:nvSpPr>
        <p:spPr>
          <a:xfrm>
            <a:off x="496951" y="556969"/>
            <a:ext cx="4382695" cy="3647562"/>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28" name="Picture 27" descr="shadow.png"/>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8858" y="1121715"/>
            <a:ext cx="4290788" cy="379588"/>
          </a:xfrm>
          <a:prstGeom prst="rect">
            <a:avLst/>
          </a:prstGeom>
        </p:spPr>
      </p:pic>
      <p:sp>
        <p:nvSpPr>
          <p:cNvPr id="29" name="TextBox 28"/>
          <p:cNvSpPr txBox="1"/>
          <p:nvPr userDrawn="1"/>
        </p:nvSpPr>
        <p:spPr>
          <a:xfrm>
            <a:off x="6924675" y="556969"/>
            <a:ext cx="1880130" cy="369332"/>
          </a:xfrm>
          <a:prstGeom prst="rect">
            <a:avLst/>
          </a:prstGeom>
          <a:noFill/>
        </p:spPr>
        <p:txBody>
          <a:bodyPr wrap="none" rtlCol="0">
            <a:spAutoFit/>
          </a:bodyPr>
          <a:lstStyle/>
          <a:p>
            <a:r>
              <a:rPr lang="nl-BE" dirty="0" smtClean="0"/>
              <a:t>Background</a:t>
            </a:r>
            <a:r>
              <a:rPr lang="nl-BE" baseline="0" dirty="0" smtClean="0"/>
              <a:t> </a:t>
            </a:r>
            <a:r>
              <a:rPr lang="nl-BE" baseline="0" dirty="0" err="1" smtClean="0"/>
              <a:t>visual</a:t>
            </a:r>
            <a:endParaRPr lang="nl-BE" dirty="0"/>
          </a:p>
        </p:txBody>
      </p:sp>
      <p:sp>
        <p:nvSpPr>
          <p:cNvPr id="30"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3" name="Content Placeholder 2"/>
          <p:cNvSpPr>
            <a:spLocks noGrp="1"/>
          </p:cNvSpPr>
          <p:nvPr>
            <p:ph idx="1"/>
          </p:nvPr>
        </p:nvSpPr>
        <p:spPr>
          <a:xfrm>
            <a:off x="808038" y="1600201"/>
            <a:ext cx="4048125" cy="2343150"/>
          </a:xfrm>
          <a:prstGeom prst="rect">
            <a:avLst/>
          </a:prstGeom>
        </p:spPr>
        <p:txBody>
          <a:bodyPr/>
          <a:lstStyle>
            <a:lvl1pPr marL="342900" indent="-342900">
              <a:buFont typeface="Wingdings" pitchFamily="2" charset="2"/>
              <a:buChar char="§"/>
              <a:defRPr sz="1800">
                <a:latin typeface="Arial" pitchFamily="34" charset="0"/>
                <a:cs typeface="Arial" pitchFamily="34" charset="0"/>
              </a:defRPr>
            </a:lvl1pPr>
            <a:lvl2pPr>
              <a:defRPr sz="16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34" name="Title 1"/>
          <p:cNvSpPr>
            <a:spLocks noGrp="1"/>
          </p:cNvSpPr>
          <p:nvPr>
            <p:ph type="title"/>
          </p:nvPr>
        </p:nvSpPr>
        <p:spPr>
          <a:xfrm>
            <a:off x="808038" y="717315"/>
            <a:ext cx="3925887" cy="48941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Tree>
    <p:extLst>
      <p:ext uri="{BB962C8B-B14F-4D97-AF65-F5344CB8AC3E}">
        <p14:creationId xmlns:p14="http://schemas.microsoft.com/office/powerpoint/2010/main" val="3380046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Orange foot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5" name="Picture 14" descr="Travel&amp;Leisur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6" name="Picture 15" descr="InSitesConsult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8" name="Title 1"/>
          <p:cNvSpPr>
            <a:spLocks noGrp="1"/>
          </p:cNvSpPr>
          <p:nvPr>
            <p:ph type="title"/>
          </p:nvPr>
        </p:nvSpPr>
        <p:spPr>
          <a:xfrm>
            <a:off x="457200" y="390525"/>
            <a:ext cx="8229600" cy="94534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9"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
        <p:nvSpPr>
          <p:cNvPr id="2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740059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White footer">
    <p:spTree>
      <p:nvGrpSpPr>
        <p:cNvPr id="1" name=""/>
        <p:cNvGrpSpPr/>
        <p:nvPr/>
      </p:nvGrpSpPr>
      <p:grpSpPr>
        <a:xfrm>
          <a:off x="0" y="0"/>
          <a:ext cx="0" cy="0"/>
          <a:chOff x="0" y="0"/>
          <a:chExt cx="0" cy="0"/>
        </a:xfrm>
      </p:grpSpPr>
      <p:pic>
        <p:nvPicPr>
          <p:cNvPr id="9" name="Picture 8" descr="templateTravel&amp;Leisure5_foo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440"/>
            <a:ext cx="9144000" cy="1051560"/>
          </a:xfrm>
          <a:prstGeom prst="rect">
            <a:avLst/>
          </a:prstGeom>
        </p:spPr>
      </p:pic>
      <p:pic>
        <p:nvPicPr>
          <p:cNvPr id="10" name="Picture 9" descr="InSitesConsulti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descr="Travel&amp;Leisure_orange.pn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94731" y="6316157"/>
            <a:ext cx="395837" cy="384067"/>
          </a:xfrm>
          <a:prstGeom prst="rect">
            <a:avLst/>
          </a:prstGeom>
        </p:spPr>
      </p:pic>
      <p:sp>
        <p:nvSpPr>
          <p:cNvPr id="23"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11" name="Picture 10" descr="lijntj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18" name="Title 1"/>
          <p:cNvSpPr>
            <a:spLocks noGrp="1"/>
          </p:cNvSpPr>
          <p:nvPr>
            <p:ph type="title"/>
          </p:nvPr>
        </p:nvSpPr>
        <p:spPr>
          <a:xfrm>
            <a:off x="457200" y="390525"/>
            <a:ext cx="8229600" cy="945349"/>
          </a:xfrm>
          <a:prstGeom prst="rect">
            <a:avLst/>
          </a:prstGeom>
        </p:spPr>
        <p:txBody>
          <a:bodyPr/>
          <a:lstStyle>
            <a:lvl1pPr algn="l">
              <a:defRPr lang="nl-BE" sz="4000" b="1" kern="1200" dirty="0">
                <a:solidFill>
                  <a:srgbClr val="F38A00"/>
                </a:solidFill>
                <a:latin typeface="Arial"/>
                <a:ea typeface="+mn-ea"/>
                <a:cs typeface="Arial"/>
              </a:defRPr>
            </a:lvl1pPr>
          </a:lstStyle>
          <a:p>
            <a:r>
              <a:rPr lang="en-US" dirty="0" smtClean="0"/>
              <a:t>Click to edit Master title style</a:t>
            </a:r>
            <a:endParaRPr lang="nl-BE" dirty="0"/>
          </a:p>
        </p:txBody>
      </p:sp>
      <p:sp>
        <p:nvSpPr>
          <p:cNvPr id="19" name="Content Placeholder 2"/>
          <p:cNvSpPr>
            <a:spLocks noGrp="1"/>
          </p:cNvSpPr>
          <p:nvPr>
            <p:ph idx="1"/>
          </p:nvPr>
        </p:nvSpPr>
        <p:spPr>
          <a:xfrm>
            <a:off x="457200" y="1600200"/>
            <a:ext cx="8229600" cy="4525963"/>
          </a:xfrm>
          <a:prstGeom prst="rect">
            <a:avLst/>
          </a:prstGeom>
        </p:spPr>
        <p:txBody>
          <a:bodyPr/>
          <a:lstStyle>
            <a:lvl1pPr marL="342900" indent="-342900">
              <a:buFont typeface="Wingdings" pitchFamily="2"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946268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y tuned!">
    <p:spTree>
      <p:nvGrpSpPr>
        <p:cNvPr id="1" name=""/>
        <p:cNvGrpSpPr/>
        <p:nvPr/>
      </p:nvGrpSpPr>
      <p:grpSpPr>
        <a:xfrm>
          <a:off x="0" y="0"/>
          <a:ext cx="0" cy="0"/>
          <a:chOff x="0" y="0"/>
          <a:chExt cx="0" cy="0"/>
        </a:xfrm>
      </p:grpSpPr>
      <p:sp>
        <p:nvSpPr>
          <p:cNvPr id="10" name="Rounded Rectangle 3"/>
          <p:cNvSpPr/>
          <p:nvPr userDrawn="1"/>
        </p:nvSpPr>
        <p:spPr>
          <a:xfrm>
            <a:off x="861769" y="3553916"/>
            <a:ext cx="3710408" cy="1720831"/>
          </a:xfrm>
          <a:prstGeom prst="roundRect">
            <a:avLst>
              <a:gd name="adj" fmla="val 3784"/>
            </a:avLst>
          </a:prstGeom>
          <a:solidFill>
            <a:schemeClr val="bg1"/>
          </a:solidFill>
          <a:ln>
            <a:noFill/>
          </a:ln>
          <a:effectLst>
            <a:outerShdw blurRad="222250" dir="288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11" name="TextBox 10"/>
          <p:cNvSpPr txBox="1"/>
          <p:nvPr userDrawn="1"/>
        </p:nvSpPr>
        <p:spPr>
          <a:xfrm>
            <a:off x="853130" y="2045764"/>
            <a:ext cx="3787280" cy="605294"/>
          </a:xfrm>
          <a:prstGeom prst="rect">
            <a:avLst/>
          </a:prstGeom>
          <a:noFill/>
        </p:spPr>
        <p:txBody>
          <a:bodyPr wrap="square" rtlCol="0">
            <a:spAutoFit/>
          </a:bodyPr>
          <a:lstStyle/>
          <a:p>
            <a:pPr>
              <a:lnSpc>
                <a:spcPct val="80000"/>
              </a:lnSpc>
            </a:pPr>
            <a:r>
              <a:rPr lang="en-US" sz="4000" b="1" dirty="0" smtClean="0">
                <a:solidFill>
                  <a:srgbClr val="F38A00"/>
                </a:solidFill>
                <a:latin typeface="Arial"/>
                <a:cs typeface="Arial"/>
              </a:rPr>
              <a:t>Stay tuned!</a:t>
            </a:r>
            <a:endParaRPr lang="en-US" sz="4000" b="1" dirty="0">
              <a:solidFill>
                <a:srgbClr val="F38A00"/>
              </a:solidFill>
              <a:latin typeface="Arial"/>
              <a:cs typeface="Arial"/>
            </a:endParaRPr>
          </a:p>
        </p:txBody>
      </p:sp>
      <p:sp>
        <p:nvSpPr>
          <p:cNvPr id="12" name="TextBox 11"/>
          <p:cNvSpPr txBox="1"/>
          <p:nvPr userDrawn="1"/>
        </p:nvSpPr>
        <p:spPr>
          <a:xfrm>
            <a:off x="1022642" y="3711375"/>
            <a:ext cx="3549535" cy="1416606"/>
          </a:xfrm>
          <a:prstGeom prst="rect">
            <a:avLst/>
          </a:prstGeom>
          <a:noFill/>
        </p:spPr>
        <p:txBody>
          <a:bodyPr wrap="square" rtlCol="0">
            <a:spAutoFit/>
          </a:bodyPr>
          <a:lstStyle/>
          <a:p>
            <a:pPr>
              <a:lnSpc>
                <a:spcPct val="120000"/>
              </a:lnSpc>
            </a:pPr>
            <a:r>
              <a:rPr lang="en-US" sz="1400" dirty="0" smtClean="0">
                <a:solidFill>
                  <a:srgbClr val="000000"/>
                </a:solidFill>
                <a:latin typeface="Arial"/>
                <a:cs typeface="Arial"/>
              </a:rPr>
              <a:t>We believe in </a:t>
            </a:r>
            <a:r>
              <a:rPr lang="en-US" sz="1400" b="1" dirty="0" smtClean="0">
                <a:solidFill>
                  <a:srgbClr val="000000"/>
                </a:solidFill>
                <a:latin typeface="Arial"/>
                <a:cs typeface="Arial"/>
              </a:rPr>
              <a:t>sharing knowledge </a:t>
            </a:r>
            <a:r>
              <a:rPr lang="en-US" sz="1400" dirty="0" smtClean="0">
                <a:solidFill>
                  <a:srgbClr val="000000"/>
                </a:solidFill>
                <a:latin typeface="Arial"/>
                <a:cs typeface="Arial"/>
              </a:rPr>
              <a:t>with </a:t>
            </a:r>
            <a:br>
              <a:rPr lang="en-US" sz="1400" dirty="0" smtClean="0">
                <a:solidFill>
                  <a:srgbClr val="000000"/>
                </a:solidFill>
                <a:latin typeface="Arial"/>
                <a:cs typeface="Arial"/>
              </a:rPr>
            </a:br>
            <a:r>
              <a:rPr lang="en-US" sz="1400" dirty="0" smtClean="0">
                <a:solidFill>
                  <a:srgbClr val="000000"/>
                </a:solidFill>
                <a:latin typeface="Arial"/>
                <a:cs typeface="Arial"/>
              </a:rPr>
              <a:t>all of our stakeholders. </a:t>
            </a:r>
          </a:p>
          <a:p>
            <a:pPr>
              <a:lnSpc>
                <a:spcPct val="120000"/>
              </a:lnSpc>
            </a:pPr>
            <a:r>
              <a:rPr lang="en-US" sz="300" dirty="0" smtClean="0">
                <a:solidFill>
                  <a:srgbClr val="000000"/>
                </a:solidFill>
                <a:latin typeface="Arial"/>
                <a:cs typeface="Arial"/>
              </a:rPr>
              <a:t/>
            </a:r>
            <a:br>
              <a:rPr lang="en-US" sz="300" dirty="0" smtClean="0">
                <a:solidFill>
                  <a:srgbClr val="000000"/>
                </a:solidFill>
                <a:latin typeface="Arial"/>
                <a:cs typeface="Arial"/>
              </a:rPr>
            </a:br>
            <a:r>
              <a:rPr lang="en-US" sz="1400" dirty="0" smtClean="0">
                <a:solidFill>
                  <a:srgbClr val="000000"/>
                </a:solidFill>
                <a:latin typeface="Arial"/>
                <a:cs typeface="Arial"/>
              </a:rPr>
              <a:t>Become friends with us, visit our blogs, </a:t>
            </a:r>
            <a:br>
              <a:rPr lang="en-US" sz="1400" dirty="0" smtClean="0">
                <a:solidFill>
                  <a:srgbClr val="000000"/>
                </a:solidFill>
                <a:latin typeface="Arial"/>
                <a:cs typeface="Arial"/>
              </a:rPr>
            </a:br>
            <a:r>
              <a:rPr lang="en-US" sz="1400" dirty="0" smtClean="0">
                <a:solidFill>
                  <a:srgbClr val="000000"/>
                </a:solidFill>
                <a:latin typeface="Arial"/>
                <a:cs typeface="Arial"/>
              </a:rPr>
              <a:t>download our papers and presentations, </a:t>
            </a:r>
            <a:br>
              <a:rPr lang="en-US" sz="1400" dirty="0" smtClean="0">
                <a:solidFill>
                  <a:srgbClr val="000000"/>
                </a:solidFill>
                <a:latin typeface="Arial"/>
                <a:cs typeface="Arial"/>
              </a:rPr>
            </a:br>
            <a:r>
              <a:rPr lang="en-US" sz="1400" dirty="0" smtClean="0">
                <a:solidFill>
                  <a:srgbClr val="000000"/>
                </a:solidFill>
                <a:latin typeface="Arial"/>
                <a:cs typeface="Arial"/>
              </a:rPr>
              <a:t>order our books…</a:t>
            </a:r>
            <a:endParaRPr lang="en-US" sz="1400" dirty="0">
              <a:solidFill>
                <a:srgbClr val="000000"/>
              </a:solidFill>
              <a:latin typeface="Arial"/>
              <a:cs typeface="Arial"/>
            </a:endParaRPr>
          </a:p>
        </p:txBody>
      </p:sp>
      <p:pic>
        <p:nvPicPr>
          <p:cNvPr id="13" name="Picture 12" descr="lijntj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488" y="2566231"/>
            <a:ext cx="8715176" cy="319277"/>
          </a:xfrm>
          <a:prstGeom prst="rect">
            <a:avLst/>
          </a:prstGeom>
        </p:spPr>
      </p:pic>
      <p:pic>
        <p:nvPicPr>
          <p:cNvPr id="14" name="Afbeelding 12" descr="radio.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62511" y="402277"/>
            <a:ext cx="5813753" cy="3469971"/>
          </a:xfrm>
          <a:prstGeom prst="rect">
            <a:avLst/>
          </a:prstGeom>
        </p:spPr>
      </p:pic>
      <p:sp>
        <p:nvSpPr>
          <p:cNvPr id="15" name="TextBox 10"/>
          <p:cNvSpPr txBox="1"/>
          <p:nvPr userDrawn="1"/>
        </p:nvSpPr>
        <p:spPr>
          <a:xfrm>
            <a:off x="5303426" y="2807579"/>
            <a:ext cx="3454900" cy="3567644"/>
          </a:xfrm>
          <a:prstGeom prst="rect">
            <a:avLst/>
          </a:prstGeom>
          <a:noFill/>
        </p:spPr>
        <p:txBody>
          <a:bodyPr wrap="square" rtlCol="0">
            <a:spAutoFit/>
          </a:bodyPr>
          <a:lstStyle/>
          <a:p>
            <a:pPr>
              <a:lnSpc>
                <a:spcPct val="200000"/>
              </a:lnSpc>
            </a:pPr>
            <a:endParaRPr lang="en-US" sz="1400" dirty="0" smtClean="0">
              <a:solidFill>
                <a:srgbClr val="000000"/>
              </a:solidFill>
              <a:latin typeface="Arial"/>
              <a:cs typeface="Arial"/>
            </a:endParaRPr>
          </a:p>
          <a:p>
            <a:pPr>
              <a:lnSpc>
                <a:spcPct val="200000"/>
              </a:lnSpc>
            </a:pPr>
            <a:endParaRPr lang="en-US" sz="500" dirty="0" smtClean="0">
              <a:solidFill>
                <a:srgbClr val="000000"/>
              </a:solidFill>
              <a:latin typeface="Arial"/>
              <a:cs typeface="Arial"/>
            </a:endParaRPr>
          </a:p>
          <a:p>
            <a:pPr>
              <a:lnSpc>
                <a:spcPct val="200000"/>
              </a:lnSpc>
            </a:pPr>
            <a:r>
              <a:rPr lang="en-US" sz="1400" dirty="0" smtClean="0">
                <a:solidFill>
                  <a:srgbClr val="F38A00"/>
                </a:solidFill>
                <a:latin typeface="Arial"/>
                <a:cs typeface="Arial"/>
              </a:rPr>
              <a:t>Connecting on LinkedIn</a:t>
            </a:r>
          </a:p>
          <a:p>
            <a:pPr>
              <a:lnSpc>
                <a:spcPct val="200000"/>
              </a:lnSpc>
            </a:pPr>
            <a:r>
              <a:rPr lang="en-US" sz="1400" dirty="0">
                <a:solidFill>
                  <a:srgbClr val="F38A00"/>
                </a:solidFill>
                <a:latin typeface="Arial"/>
                <a:cs typeface="Arial"/>
              </a:rPr>
              <a:t>Connecting on </a:t>
            </a:r>
            <a:r>
              <a:rPr lang="en-US" sz="1400" dirty="0" smtClean="0">
                <a:solidFill>
                  <a:srgbClr val="F38A00"/>
                </a:solidFill>
                <a:latin typeface="Arial"/>
                <a:cs typeface="Arial"/>
              </a:rPr>
              <a:t>Facebook</a:t>
            </a:r>
          </a:p>
          <a:p>
            <a:pPr>
              <a:lnSpc>
                <a:spcPct val="200000"/>
              </a:lnSpc>
            </a:pPr>
            <a:r>
              <a:rPr lang="en-US" sz="1400" dirty="0" smtClean="0">
                <a:solidFill>
                  <a:srgbClr val="F38A00"/>
                </a:solidFill>
                <a:latin typeface="Arial"/>
                <a:cs typeface="Arial"/>
              </a:rPr>
              <a:t>Free </a:t>
            </a:r>
            <a:r>
              <a:rPr lang="en-US" sz="1400" dirty="0">
                <a:solidFill>
                  <a:srgbClr val="F38A00"/>
                </a:solidFill>
                <a:latin typeface="Arial"/>
                <a:cs typeface="Arial"/>
              </a:rPr>
              <a:t>content on </a:t>
            </a:r>
            <a:r>
              <a:rPr lang="en-US" sz="1400" dirty="0" err="1" smtClean="0">
                <a:solidFill>
                  <a:srgbClr val="F38A00"/>
                </a:solidFill>
                <a:latin typeface="Arial"/>
                <a:cs typeface="Arial"/>
              </a:rPr>
              <a:t>Slideshare</a:t>
            </a:r>
            <a:endParaRPr lang="en-US" sz="1400" dirty="0" smtClean="0">
              <a:solidFill>
                <a:srgbClr val="F38A00"/>
              </a:solidFill>
              <a:latin typeface="Arial"/>
              <a:cs typeface="Arial"/>
            </a:endParaRPr>
          </a:p>
          <a:p>
            <a:pPr>
              <a:lnSpc>
                <a:spcPct val="200000"/>
              </a:lnSpc>
            </a:pPr>
            <a:r>
              <a:rPr lang="en-US" sz="1400" dirty="0">
                <a:solidFill>
                  <a:srgbClr val="F38A00"/>
                </a:solidFill>
                <a:latin typeface="Arial"/>
                <a:cs typeface="Arial"/>
              </a:rPr>
              <a:t>InSites Consulting </a:t>
            </a:r>
            <a:r>
              <a:rPr lang="en-US" sz="1400" dirty="0" smtClean="0">
                <a:solidFill>
                  <a:srgbClr val="F38A00"/>
                </a:solidFill>
                <a:latin typeface="Arial"/>
                <a:cs typeface="Arial"/>
              </a:rPr>
              <a:t>blog</a:t>
            </a:r>
          </a:p>
          <a:p>
            <a:pPr>
              <a:lnSpc>
                <a:spcPct val="200000"/>
              </a:lnSpc>
            </a:pPr>
            <a:r>
              <a:rPr lang="en-US" sz="1400" dirty="0" smtClean="0">
                <a:solidFill>
                  <a:srgbClr val="F38A00"/>
                </a:solidFill>
                <a:latin typeface="Arial"/>
                <a:cs typeface="Arial"/>
              </a:rPr>
              <a:t>The Conversation Manager blog</a:t>
            </a:r>
          </a:p>
          <a:p>
            <a:pPr>
              <a:lnSpc>
                <a:spcPct val="200000"/>
              </a:lnSpc>
            </a:pPr>
            <a:r>
              <a:rPr lang="en-US" sz="1400" dirty="0">
                <a:solidFill>
                  <a:srgbClr val="F38A00"/>
                </a:solidFill>
                <a:latin typeface="Arial"/>
                <a:cs typeface="Arial"/>
              </a:rPr>
              <a:t>How cool brands stay hot blog</a:t>
            </a:r>
          </a:p>
          <a:p>
            <a:pPr>
              <a:lnSpc>
                <a:spcPct val="150000"/>
              </a:lnSpc>
            </a:pPr>
            <a:r>
              <a:rPr lang="en-US" sz="1400" b="1" dirty="0" smtClean="0">
                <a:solidFill>
                  <a:srgbClr val="F38A00"/>
                </a:solidFill>
                <a:latin typeface="Arial"/>
                <a:cs typeface="Arial"/>
              </a:rPr>
              <a:t>	</a:t>
            </a:r>
            <a:endParaRPr lang="en-US" sz="1400" b="1" dirty="0">
              <a:solidFill>
                <a:srgbClr val="F38A00"/>
              </a:solidFill>
              <a:latin typeface="Arial"/>
              <a:cs typeface="Arial"/>
            </a:endParaRP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7" name="Picture 16" descr="Travel&amp;Leisure.png"/>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8" name="Picture 17" descr="InSitesConsulting.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20" name="Picture 19" descr="icon_contact_ConvManag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63076" y="5153977"/>
            <a:ext cx="609620" cy="597428"/>
          </a:xfrm>
          <a:prstGeom prst="rect">
            <a:avLst/>
          </a:prstGeom>
        </p:spPr>
      </p:pic>
      <p:pic>
        <p:nvPicPr>
          <p:cNvPr id="21" name="Picture 20" descr="icon_contact_Facebook.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763076" y="3882625"/>
            <a:ext cx="609620" cy="597428"/>
          </a:xfrm>
          <a:prstGeom prst="rect">
            <a:avLst/>
          </a:prstGeom>
        </p:spPr>
      </p:pic>
      <p:pic>
        <p:nvPicPr>
          <p:cNvPr id="22" name="Picture 21" descr="icon_contact_InSitesConsulting.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3076" y="4730193"/>
            <a:ext cx="609620" cy="597428"/>
          </a:xfrm>
          <a:prstGeom prst="rect">
            <a:avLst/>
          </a:prstGeom>
        </p:spPr>
      </p:pic>
      <p:pic>
        <p:nvPicPr>
          <p:cNvPr id="23" name="Picture 22" descr="icon_contact_LinkedIn.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63076" y="3458841"/>
            <a:ext cx="609620" cy="597428"/>
          </a:xfrm>
          <a:prstGeom prst="rect">
            <a:avLst/>
          </a:prstGeom>
        </p:spPr>
      </p:pic>
      <p:pic>
        <p:nvPicPr>
          <p:cNvPr id="24" name="Picture 23" descr="icon_contact_Slideshar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763076" y="4306409"/>
            <a:ext cx="609620" cy="597428"/>
          </a:xfrm>
          <a:prstGeom prst="rect">
            <a:avLst/>
          </a:prstGeom>
        </p:spPr>
      </p:pic>
      <p:pic>
        <p:nvPicPr>
          <p:cNvPr id="25" name="Picture 24" descr="icon_contact_HCBSH.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63076" y="5577759"/>
            <a:ext cx="609620" cy="597428"/>
          </a:xfrm>
          <a:prstGeom prst="rect">
            <a:avLst/>
          </a:prstGeom>
        </p:spPr>
      </p:pic>
      <p:sp>
        <p:nvSpPr>
          <p:cNvPr id="26" name="Text Placeholder 3"/>
          <p:cNvSpPr>
            <a:spLocks noGrp="1"/>
          </p:cNvSpPr>
          <p:nvPr>
            <p:ph type="body" sz="half" idx="2"/>
          </p:nvPr>
        </p:nvSpPr>
        <p:spPr>
          <a:xfrm>
            <a:off x="7381874" y="6332220"/>
            <a:ext cx="1619251" cy="403225"/>
          </a:xfrm>
          <a:prstGeom prst="rect">
            <a:avLst/>
          </a:prstGeom>
        </p:spPr>
        <p:txBody>
          <a:bodyPr/>
          <a:lstStyle>
            <a:lvl1pPr marL="0" indent="0" algn="ctr">
              <a:buNone/>
              <a:defRPr lang="en-US" sz="1300" b="1" kern="1200" dirty="0" smtClean="0">
                <a:solidFill>
                  <a:srgbClr val="F38A00"/>
                </a:solidFill>
                <a:latin typeface="Arial"/>
                <a:ea typeface="+mn-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01440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8.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7.png"/><Relationship Id="rId5" Type="http://schemas.openxmlformats.org/officeDocument/2006/relationships/slideLayout" Target="../slideLayouts/slideLayout18.xml"/><Relationship Id="rId10" Type="http://schemas.openxmlformats.org/officeDocument/2006/relationships/image" Target="../media/image26.emf"/><Relationship Id="rId4" Type="http://schemas.openxmlformats.org/officeDocument/2006/relationships/slideLayout" Target="../slideLayouts/slideLayout17.xml"/><Relationship Id="rId9"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5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4" r:id="rId4"/>
    <p:sldLayoutId id="2147483657" r:id="rId5"/>
    <p:sldLayoutId id="2147483652" r:id="rId6"/>
    <p:sldLayoutId id="2147483660" r:id="rId7"/>
    <p:sldLayoutId id="2147483673" r:id="rId8"/>
    <p:sldLayoutId id="2147483653" r:id="rId9"/>
    <p:sldLayoutId id="2147483705" r:id="rId10"/>
    <p:sldLayoutId id="2147483717" r:id="rId11"/>
    <p:sldLayoutId id="2147483718" r:id="rId12"/>
    <p:sldLayoutId id="2147483720"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6750" y="0"/>
            <a:ext cx="7229475" cy="714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endParaRPr lang="en-US" dirty="0" smtClean="0"/>
          </a:p>
        </p:txBody>
      </p:sp>
      <p:sp>
        <p:nvSpPr>
          <p:cNvPr id="1027" name="Rectangle 3"/>
          <p:cNvSpPr>
            <a:spLocks noGrp="1" noChangeArrowheads="1"/>
          </p:cNvSpPr>
          <p:nvPr>
            <p:ph type="body" idx="1"/>
          </p:nvPr>
        </p:nvSpPr>
        <p:spPr bwMode="auto">
          <a:xfrm>
            <a:off x="476250" y="830263"/>
            <a:ext cx="8448675" cy="5580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dirty="0" smtClean="0"/>
          </a:p>
        </p:txBody>
      </p:sp>
      <p:pic>
        <p:nvPicPr>
          <p:cNvPr id="1028" name="Picture 16" descr="InSites_Logo_NoTagline"/>
          <p:cNvPicPr>
            <a:picLocks noChangeAspect="1" noChangeArrowheads="1"/>
          </p:cNvPicPr>
          <p:nvPr/>
        </p:nvPicPr>
        <p:blipFill>
          <a:blip r:embed="rId9" cstate="print"/>
          <a:srcRect/>
          <a:stretch>
            <a:fillRect/>
          </a:stretch>
        </p:blipFill>
        <p:spPr bwMode="auto">
          <a:xfrm>
            <a:off x="354013" y="6543675"/>
            <a:ext cx="1546225" cy="254000"/>
          </a:xfrm>
          <a:prstGeom prst="rect">
            <a:avLst/>
          </a:prstGeom>
          <a:noFill/>
          <a:ln w="9525">
            <a:noFill/>
            <a:miter lim="800000"/>
            <a:headEnd/>
            <a:tailEnd/>
          </a:ln>
        </p:spPr>
      </p:pic>
      <p:sp>
        <p:nvSpPr>
          <p:cNvPr id="17"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defTabSz="914400" fontAlgn="base">
              <a:spcBef>
                <a:spcPct val="50000"/>
              </a:spcBef>
              <a:spcAft>
                <a:spcPct val="0"/>
              </a:spcAft>
              <a:defRPr/>
            </a:pPr>
            <a:fld id="{9BA4F032-AF05-4DFC-AAF8-07EE49AB41FF}" type="slidenum">
              <a:rPr lang="en-US" sz="1200" b="1">
                <a:solidFill>
                  <a:srgbClr val="F78F1E"/>
                </a:solidFill>
              </a:rPr>
              <a:pPr defTabSz="914400" fontAlgn="base">
                <a:spcBef>
                  <a:spcPct val="50000"/>
                </a:spcBef>
                <a:spcAft>
                  <a:spcPct val="0"/>
                </a:spcAft>
                <a:defRPr/>
              </a:pPr>
              <a:t>‹#›</a:t>
            </a:fld>
            <a:endParaRPr lang="en-US" sz="1200" b="1" dirty="0">
              <a:solidFill>
                <a:srgbClr val="F78F1E"/>
              </a:solidFill>
            </a:endParaRPr>
          </a:p>
        </p:txBody>
      </p:sp>
      <p:sp>
        <p:nvSpPr>
          <p:cNvPr id="27" name="Rectangle 19"/>
          <p:cNvSpPr>
            <a:spLocks noChangeArrowheads="1"/>
          </p:cNvSpPr>
          <p:nvPr/>
        </p:nvSpPr>
        <p:spPr bwMode="auto">
          <a:xfrm>
            <a:off x="3181350" y="6593417"/>
            <a:ext cx="5400675" cy="168275"/>
          </a:xfrm>
          <a:prstGeom prst="rect">
            <a:avLst/>
          </a:prstGeom>
          <a:noFill/>
          <a:ln w="9525">
            <a:noFill/>
            <a:miter lim="800000"/>
            <a:headEnd/>
            <a:tailEnd/>
          </a:ln>
          <a:effectLst/>
        </p:spPr>
        <p:txBody>
          <a:bodyPr wrap="none" lIns="0" tIns="0" rIns="0" bIns="0" anchor="ctr"/>
          <a:lstStyle/>
          <a:p>
            <a:pPr algn="r" defTabSz="914400" fontAlgn="base">
              <a:spcBef>
                <a:spcPct val="0"/>
              </a:spcBef>
              <a:spcAft>
                <a:spcPct val="0"/>
              </a:spcAft>
              <a:defRPr/>
            </a:pPr>
            <a:r>
              <a:rPr lang="en-US" sz="1100" noProof="1" smtClean="0">
                <a:solidFill>
                  <a:srgbClr val="005480"/>
                </a:solidFill>
              </a:rPr>
              <a:t>DVV – Conversation Mapping</a:t>
            </a:r>
            <a:endParaRPr lang="en-US" sz="1100" noProof="1">
              <a:solidFill>
                <a:srgbClr val="005480"/>
              </a:solidFill>
            </a:endParaRPr>
          </a:p>
        </p:txBody>
      </p:sp>
      <p:pic>
        <p:nvPicPr>
          <p:cNvPr id="1032" name="Picture 11" descr="linksbalkje.emf"/>
          <p:cNvPicPr>
            <a:picLocks noChangeAspect="1"/>
          </p:cNvPicPr>
          <p:nvPr/>
        </p:nvPicPr>
        <p:blipFill>
          <a:blip r:embed="rId10" cstate="print"/>
          <a:srcRect l="3265" t="3427" r="327" b="21059"/>
          <a:stretch>
            <a:fillRect/>
          </a:stretch>
        </p:blipFill>
        <p:spPr bwMode="auto">
          <a:xfrm>
            <a:off x="0" y="0"/>
            <a:ext cx="276225" cy="6858000"/>
          </a:xfrm>
          <a:prstGeom prst="rect">
            <a:avLst/>
          </a:prstGeom>
          <a:noFill/>
          <a:ln w="9525">
            <a:noFill/>
            <a:miter lim="800000"/>
            <a:headEnd/>
            <a:tailEnd/>
          </a:ln>
        </p:spPr>
      </p:pic>
      <p:sp>
        <p:nvSpPr>
          <p:cNvPr id="15" name="Rectangle 19"/>
          <p:cNvSpPr>
            <a:spLocks noChangeArrowheads="1"/>
          </p:cNvSpPr>
          <p:nvPr/>
        </p:nvSpPr>
        <p:spPr bwMode="auto">
          <a:xfrm rot="16200000">
            <a:off x="-223043" y="6346031"/>
            <a:ext cx="700088" cy="92075"/>
          </a:xfrm>
          <a:prstGeom prst="rect">
            <a:avLst/>
          </a:prstGeom>
          <a:noFill/>
          <a:ln w="9525">
            <a:noFill/>
            <a:miter lim="800000"/>
            <a:headEnd/>
            <a:tailEnd/>
          </a:ln>
          <a:effectLst/>
        </p:spPr>
        <p:txBody>
          <a:bodyPr wrap="none" lIns="0" tIns="0" rIns="0" bIns="0" anchor="ctr" anchorCtr="1">
            <a:spAutoFit/>
          </a:bodyPr>
          <a:lstStyle/>
          <a:p>
            <a:pPr algn="r" defTabSz="914400" fontAlgn="base">
              <a:spcBef>
                <a:spcPct val="0"/>
              </a:spcBef>
              <a:spcAft>
                <a:spcPct val="0"/>
              </a:spcAft>
              <a:defRPr/>
            </a:pPr>
            <a:r>
              <a:rPr lang="en-US" sz="600" noProof="1">
                <a:solidFill>
                  <a:srgbClr val="F78F1E">
                    <a:lumMod val="60000"/>
                    <a:lumOff val="40000"/>
                  </a:srgbClr>
                </a:solidFill>
              </a:rPr>
              <a:t>© InSites Consulting</a:t>
            </a:r>
          </a:p>
        </p:txBody>
      </p:sp>
    </p:spTree>
    <p:extLst>
      <p:ext uri="{BB962C8B-B14F-4D97-AF65-F5344CB8AC3E}">
        <p14:creationId xmlns:p14="http://schemas.microsoft.com/office/powerpoint/2010/main" val="30617903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1800" b="1">
          <a:solidFill>
            <a:schemeClr val="tx2"/>
          </a:solidFill>
          <a:latin typeface="+mn-lt"/>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defRPr>
      </a:lvl2pPr>
      <a:lvl3pPr algn="l" rtl="0" eaLnBrk="0" fontAlgn="base" hangingPunct="0">
        <a:lnSpc>
          <a:spcPct val="90000"/>
        </a:lnSpc>
        <a:spcBef>
          <a:spcPct val="0"/>
        </a:spcBef>
        <a:spcAft>
          <a:spcPct val="0"/>
        </a:spcAft>
        <a:defRPr sz="4400" b="1">
          <a:solidFill>
            <a:schemeClr val="tx2"/>
          </a:solidFill>
          <a:latin typeface="Arial" charset="0"/>
        </a:defRPr>
      </a:lvl3pPr>
      <a:lvl4pPr algn="l" rtl="0" eaLnBrk="0" fontAlgn="base" hangingPunct="0">
        <a:lnSpc>
          <a:spcPct val="90000"/>
        </a:lnSpc>
        <a:spcBef>
          <a:spcPct val="0"/>
        </a:spcBef>
        <a:spcAft>
          <a:spcPct val="0"/>
        </a:spcAft>
        <a:defRPr sz="4400" b="1">
          <a:solidFill>
            <a:schemeClr val="tx2"/>
          </a:solidFill>
          <a:latin typeface="Arial" charset="0"/>
        </a:defRPr>
      </a:lvl4pPr>
      <a:lvl5pPr algn="l" rtl="0" eaLnBrk="0" fontAlgn="base" hangingPunct="0">
        <a:lnSpc>
          <a:spcPct val="90000"/>
        </a:lnSpc>
        <a:spcBef>
          <a:spcPct val="0"/>
        </a:spcBef>
        <a:spcAft>
          <a:spcPct val="0"/>
        </a:spcAft>
        <a:defRPr sz="4400" b="1">
          <a:solidFill>
            <a:schemeClr val="tx2"/>
          </a:solidFill>
          <a:latin typeface="Arial" charset="0"/>
        </a:defRPr>
      </a:lvl5pPr>
      <a:lvl6pPr marL="457200" algn="r" rtl="0" eaLnBrk="1" fontAlgn="base" hangingPunct="1">
        <a:spcBef>
          <a:spcPct val="0"/>
        </a:spcBef>
        <a:spcAft>
          <a:spcPct val="0"/>
        </a:spcAft>
        <a:defRPr>
          <a:solidFill>
            <a:srgbClr val="336699"/>
          </a:solidFill>
          <a:latin typeface="Arial" charset="0"/>
        </a:defRPr>
      </a:lvl6pPr>
      <a:lvl7pPr marL="914400" algn="r" rtl="0" eaLnBrk="1" fontAlgn="base" hangingPunct="1">
        <a:spcBef>
          <a:spcPct val="0"/>
        </a:spcBef>
        <a:spcAft>
          <a:spcPct val="0"/>
        </a:spcAft>
        <a:defRPr>
          <a:solidFill>
            <a:srgbClr val="336699"/>
          </a:solidFill>
          <a:latin typeface="Arial" charset="0"/>
        </a:defRPr>
      </a:lvl7pPr>
      <a:lvl8pPr marL="1371600" algn="r" rtl="0" eaLnBrk="1" fontAlgn="base" hangingPunct="1">
        <a:spcBef>
          <a:spcPct val="0"/>
        </a:spcBef>
        <a:spcAft>
          <a:spcPct val="0"/>
        </a:spcAft>
        <a:defRPr>
          <a:solidFill>
            <a:srgbClr val="336699"/>
          </a:solidFill>
          <a:latin typeface="Arial" charset="0"/>
        </a:defRPr>
      </a:lvl8pPr>
      <a:lvl9pPr marL="1828800" algn="r" rtl="0" eaLnBrk="1" fontAlgn="base" hangingPunct="1">
        <a:spcBef>
          <a:spcPct val="0"/>
        </a:spcBef>
        <a:spcAft>
          <a:spcPct val="0"/>
        </a:spcAft>
        <a:defRPr>
          <a:solidFill>
            <a:srgbClr val="336699"/>
          </a:solidFill>
          <a:latin typeface="Arial" charset="0"/>
        </a:defRPr>
      </a:lvl9pPr>
    </p:titleStyle>
    <p:bodyStyle>
      <a:lvl1pPr marL="180975" indent="-180975" algn="l" rtl="0" eaLnBrk="0" fontAlgn="base" hangingPunct="0">
        <a:spcBef>
          <a:spcPct val="50000"/>
        </a:spcBef>
        <a:spcAft>
          <a:spcPct val="0"/>
        </a:spcAft>
        <a:buClr>
          <a:schemeClr val="bg1"/>
        </a:buClr>
        <a:buBlip>
          <a:blip r:embed="rId11"/>
        </a:buBlip>
        <a:defRPr sz="1800">
          <a:solidFill>
            <a:schemeClr val="tx1"/>
          </a:solidFill>
          <a:latin typeface="+mn-lt"/>
          <a:ea typeface="+mn-ea"/>
          <a:cs typeface="+mn-cs"/>
        </a:defRPr>
      </a:lvl1pPr>
      <a:lvl2pPr marL="542925" indent="-182563" algn="l" rtl="0" eaLnBrk="0" fontAlgn="base" hangingPunct="0">
        <a:spcBef>
          <a:spcPct val="50000"/>
        </a:spcBef>
        <a:spcAft>
          <a:spcPct val="0"/>
        </a:spcAft>
        <a:buClr>
          <a:srgbClr val="FF9933"/>
        </a:buClr>
        <a:buSzPct val="70000"/>
        <a:buBlip>
          <a:blip r:embed="rId12"/>
        </a:buBlip>
        <a:defRPr sz="2800">
          <a:solidFill>
            <a:schemeClr val="tx1"/>
          </a:solidFill>
          <a:latin typeface="+mn-lt"/>
        </a:defRPr>
      </a:lvl2pPr>
      <a:lvl3pPr marL="895350" indent="-173038" algn="l" rtl="0" eaLnBrk="0" fontAlgn="base" hangingPunct="0">
        <a:spcBef>
          <a:spcPct val="50000"/>
        </a:spcBef>
        <a:spcAft>
          <a:spcPct val="0"/>
        </a:spcAft>
        <a:buClr>
          <a:schemeClr val="accent1"/>
        </a:buClr>
        <a:buFont typeface="Arial" charset="0"/>
        <a:buChar char="–"/>
        <a:defRPr sz="1600">
          <a:solidFill>
            <a:schemeClr val="tx1"/>
          </a:solidFill>
          <a:latin typeface="+mn-lt"/>
        </a:defRPr>
      </a:lvl3pPr>
      <a:lvl4pPr marL="1257300" indent="-180975" algn="l" rtl="0" eaLnBrk="0" fontAlgn="base" hangingPunct="0">
        <a:spcBef>
          <a:spcPct val="50000"/>
        </a:spcBef>
        <a:spcAft>
          <a:spcPct val="0"/>
        </a:spcAft>
        <a:buClr>
          <a:schemeClr val="accent1"/>
        </a:buClr>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Tahoma" pitchFamily="34" charset="0"/>
        </a:defRPr>
      </a:lvl5pPr>
      <a:lvl6pPr marL="2514600" indent="-228600" algn="l" rtl="0" eaLnBrk="1" fontAlgn="base" hangingPunct="1">
        <a:spcBef>
          <a:spcPct val="20000"/>
        </a:spcBef>
        <a:spcAft>
          <a:spcPct val="0"/>
        </a:spcAft>
        <a:buChar char="»"/>
        <a:defRPr sz="1400">
          <a:solidFill>
            <a:schemeClr val="tx1"/>
          </a:solidFill>
          <a:latin typeface="Tahoma" pitchFamily="34" charset="0"/>
        </a:defRPr>
      </a:lvl6pPr>
      <a:lvl7pPr marL="2971800" indent="-228600" algn="l" rtl="0" eaLnBrk="1" fontAlgn="base" hangingPunct="1">
        <a:spcBef>
          <a:spcPct val="20000"/>
        </a:spcBef>
        <a:spcAft>
          <a:spcPct val="0"/>
        </a:spcAft>
        <a:buChar char="»"/>
        <a:defRPr sz="1400">
          <a:solidFill>
            <a:schemeClr val="tx1"/>
          </a:solidFill>
          <a:latin typeface="Tahoma" pitchFamily="34" charset="0"/>
        </a:defRPr>
      </a:lvl7pPr>
      <a:lvl8pPr marL="3429000" indent="-228600" algn="l" rtl="0" eaLnBrk="1" fontAlgn="base" hangingPunct="1">
        <a:spcBef>
          <a:spcPct val="20000"/>
        </a:spcBef>
        <a:spcAft>
          <a:spcPct val="0"/>
        </a:spcAft>
        <a:buChar char="»"/>
        <a:defRPr sz="1400">
          <a:solidFill>
            <a:schemeClr val="tx1"/>
          </a:solidFill>
          <a:latin typeface="Tahoma" pitchFamily="34" charset="0"/>
        </a:defRPr>
      </a:lvl8pPr>
      <a:lvl9pPr marL="3886200" indent="-228600" algn="l" rtl="0" eaLnBrk="1" fontAlgn="base" hangingPunct="1">
        <a:spcBef>
          <a:spcPct val="20000"/>
        </a:spcBef>
        <a:spcAft>
          <a:spcPct val="0"/>
        </a:spcAft>
        <a:buChar char="»"/>
        <a:defRPr sz="1400">
          <a:solidFill>
            <a:schemeClr val="tx1"/>
          </a:solidFill>
          <a:latin typeface="Tahoma" pitchFamily="34"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chart" Target="../charts/chart3.xml"/><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chart" Target="../charts/char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42.png"/><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chart" Target="../charts/chart7.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o.uk/url?sa=i&amp;rct=j&amp;q=google+books&amp;source=images&amp;cd=&amp;cad=rja&amp;docid=-wDMNgvQfiBDxM&amp;tbnid=1wlIYAcyJRi8QM:&amp;ved=0CAUQjRw&amp;url=http://news.cnet.com/8301-1023_3-57525928-93/google-book-publishers-settle-long-running-copyright-case/&amp;ei=3iZcUY78Mo-GhQfZjYCwDA&amp;bvm=bv.44697112,d.ZG4&amp;psig=AFQjCNHOpVP4W7pbyVKrGafC1PAe-QDonw&amp;ust=1365080138643050" TargetMode="External"/><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chart" Target="../charts/chart8.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www.google.co.uk/url?sa=i&amp;rct=j&amp;q=wikipedia.org&amp;source=images&amp;cd=&amp;cad=rja&amp;docid=wlpNnGWAb0OEBM&amp;tbnid=uaJulZVXtYr26M:&amp;ved=0CAUQjRw&amp;url=http://www.garyteeter.com/social%20security.htm&amp;ei=jiZcUZqdLYPJhAffg4CIAg&amp;bvm=bv.44697112,d.ZG4&amp;psig=AFQjCNEDoAuoAlDZimroeEpcSU0xRkmo-w&amp;ust=1365080069984397" TargetMode="External"/><Relationship Id="rId11" Type="http://schemas.openxmlformats.org/officeDocument/2006/relationships/image" Target="../media/image50.jpeg"/><Relationship Id="rId5" Type="http://schemas.openxmlformats.org/officeDocument/2006/relationships/hyperlink" Target="http://www.cyfrowe.mnw.art.pl/" TargetMode="External"/><Relationship Id="rId10" Type="http://schemas.openxmlformats.org/officeDocument/2006/relationships/hyperlink" Target="http://www.google.co.uk/url?sa=i&amp;rct=j&amp;q=google+art+project&amp;source=images&amp;cd=&amp;cad=rja&amp;docid=Viissyycw2YUYM&amp;tbnid=EtKTmGDy05MzKM:&amp;ved=0CAUQjRw&amp;url=http://galleristny.com/2012/04/google-art-project-04032012/&amp;ei=AydcUdSZG4bChAf0i4CwAw&amp;bvm=bv.44697112,d.ZG4&amp;psig=AFQjCNFpMvMWtXhfM1yPPlt5MpowU8fkLw&amp;ust=1365080190681225" TargetMode="External"/><Relationship Id="rId4" Type="http://schemas.openxmlformats.org/officeDocument/2006/relationships/hyperlink" Target="http://www.fbc.pionier.net.pl/" TargetMode="External"/><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hyperlink" Target="http://www.google.co.uk/url?sa=i&amp;rct=j&amp;q=wikipedia.org&amp;source=images&amp;cd=&amp;cad=rja&amp;docid=wlpNnGWAb0OEBM&amp;tbnid=uaJulZVXtYr26M:&amp;ved=0CAUQjRw&amp;url=http://www.garyteeter.com/social%20security.htm&amp;ei=jiZcUZqdLYPJhAffg4CIAg&amp;bvm=bv.44697112,d.ZG4&amp;psig=AFQjCNEDoAuoAlDZimroeEpcSU0xRkmo-w&amp;ust=1365080069984397" TargetMode="External"/><Relationship Id="rId3" Type="http://schemas.openxmlformats.org/officeDocument/2006/relationships/image" Target="../media/image49.jpeg"/><Relationship Id="rId7" Type="http://schemas.openxmlformats.org/officeDocument/2006/relationships/hyperlink" Target="http://www.cyfrowe.mnw.art.pl/" TargetMode="External"/><Relationship Id="rId12" Type="http://schemas.openxmlformats.org/officeDocument/2006/relationships/chart" Target="../charts/chart10.xml"/><Relationship Id="rId2" Type="http://schemas.openxmlformats.org/officeDocument/2006/relationships/hyperlink" Target="http://www.google.co.uk/url?sa=i&amp;rct=j&amp;q=google+books&amp;source=images&amp;cd=&amp;cad=rja&amp;docid=-wDMNgvQfiBDxM&amp;tbnid=1wlIYAcyJRi8QM:&amp;ved=0CAUQjRw&amp;url=http://news.cnet.com/8301-1023_3-57525928-93/google-book-publishers-settle-long-running-copyright-case/&amp;ei=3iZcUY78Mo-GhQfZjYCwDA&amp;bvm=bv.44697112,d.ZG4&amp;psig=AFQjCNHOpVP4W7pbyVKrGafC1PAe-QDonw&amp;ust=1365080138643050" TargetMode="External"/><Relationship Id="rId1" Type="http://schemas.openxmlformats.org/officeDocument/2006/relationships/slideLayout" Target="../slideLayouts/slideLayout7.xml"/><Relationship Id="rId6" Type="http://schemas.openxmlformats.org/officeDocument/2006/relationships/hyperlink" Target="http://www.fbc.pionier.net.pl/" TargetMode="External"/><Relationship Id="rId11" Type="http://schemas.openxmlformats.org/officeDocument/2006/relationships/image" Target="../media/image50.jpeg"/><Relationship Id="rId5" Type="http://schemas.openxmlformats.org/officeDocument/2006/relationships/image" Target="../media/image35.png"/><Relationship Id="rId10" Type="http://schemas.openxmlformats.org/officeDocument/2006/relationships/hyperlink" Target="http://www.google.co.uk/url?sa=i&amp;rct=j&amp;q=google+art+project&amp;source=images&amp;cd=&amp;cad=rja&amp;docid=Viissyycw2YUYM&amp;tbnid=EtKTmGDy05MzKM:&amp;ved=0CAUQjRw&amp;url=http://galleristny.com/2012/04/google-art-project-04032012/&amp;ei=AydcUdSZG4bChAf0i4CwAw&amp;bvm=bv.44697112,d.ZG4&amp;psig=AFQjCNFpMvMWtXhfM1yPPlt5MpowU8fkLw&amp;ust=1365080190681225" TargetMode="External"/><Relationship Id="rId4" Type="http://schemas.openxmlformats.org/officeDocument/2006/relationships/image" Target="../media/image12.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o.uk/url?sa=i&amp;rct=j&amp;q=access+all+areas+pass+template&amp;source=images&amp;cd=&amp;docid=alm6Qr6l7VmC5M&amp;tbnid=2qt64UtAhD9uNM:&amp;ved=0CAUQjRw&amp;url=http://www.crystalgraphics.com/powerpictures/images.photos.asp?ss=all%20access&amp;ei=C0dcUcSfMIOYhQffoYD4CQ&amp;bvm=bv.44697112,d.ZG4&amp;psig=AFQjCNE-w6cQkWJETDV8SpQKLjsmnYsCHQ&amp;ust=1365088380843304" TargetMode="External"/><Relationship Id="rId13"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image" Target="../media/image8.png"/><Relationship Id="rId12" Type="http://schemas.openxmlformats.org/officeDocument/2006/relationships/hyperlink" Target="http://www.google.co.uk/url?sa=i&amp;rct=j&amp;q=arty+people&amp;source=images&amp;cd=&amp;cad=rja&amp;docid=GoAd8huKoLG9SM&amp;tbnid=7q6HQcwxqM4MEM:&amp;ved=0CAUQjRw&amp;url=http://www.flickr.com/photos/contactmcr/7774105784/&amp;ei=Rq_uUe2UMaKn0wWsoIGYDA&amp;bvm=bv.49641647,d.ZGU&amp;psig=AFQjCNEBlU64PPL3t27ePyfLqIAxTQtx3Q&amp;ust=137468296746085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4.jpe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59.png"/><Relationship Id="rId5" Type="http://schemas.microsoft.com/office/2007/relationships/hdphoto" Target="../media/hdphoto2.wdp"/><Relationship Id="rId10" Type="http://schemas.openxmlformats.org/officeDocument/2006/relationships/hyperlink" Target="http://www.google.co.uk/url?sa=i&amp;rct=j&amp;q=thumbs+up&amp;source=images&amp;cd=&amp;cad=rja&amp;docid=MoQqyQ1QayR_OM&amp;tbnid=0rBdVDhQNzeBgM:&amp;ved=0CAUQjRw&amp;url=http://www.psdgraphics.com/buttons/round-rating-buttons-psd/&amp;ei=bDZdUfrtHI-BhQe7p4DwCQ&amp;bvm=bv.44770516,d.ZG4&amp;psig=AFQjCNHzS6RTrsackE9myCzZXOGBNdnlJQ&amp;ust=1365149663795063" TargetMode="External"/><Relationship Id="rId4" Type="http://schemas.openxmlformats.org/officeDocument/2006/relationships/image" Target="../media/image58.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60.png"/><Relationship Id="rId4" Type="http://schemas.microsoft.com/office/2007/relationships/hdphoto" Target="../media/hdphoto2.wdp"/><Relationship Id="rId9" Type="http://schemas.openxmlformats.org/officeDocument/2006/relationships/hyperlink" Target="http://www.google.co.uk/url?sa=i&amp;rct=j&amp;q=thumbs+down&amp;source=images&amp;cd=&amp;cad=rja&amp;docid=xFqxQV7Ot-SdMM&amp;tbnid=NeMrvs3V9Hgm8M:&amp;ved=0CAUQjRw&amp;url=http://eyeshareinfo.com/2013/03/london-boroughs-say-no-to-converting-offices-into-homes/&amp;ei=IzddUf-QLNOJhQftt4DoAQ&amp;bvm=bv.44770516,d.ZG4&amp;psig=AFQjCNGTz8EwSgGDh5tBLSqlr-ZRUsgrUw&amp;ust=136514984358543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uk/url?sa=i&amp;rct=j&amp;q=encouragement&amp;source=images&amp;cd=&amp;cad=rja&amp;docid=_hXzIzlJFKkh1M&amp;tbnid=5uc_LlBZgzILoM:&amp;ved=0CAUQjRw&amp;url=http://dcdaybook.wordpress.com/2013/06/24/encouragement-at-work/&amp;ei=hfrwUdmgLsKS0AXHgoDIBQ&amp;bvm=bv.49784469,d.ZGU&amp;psig=AFQjCNHA7f_F0nUGKuu3qVjvfCUbTaZ5Dg&amp;ust=1374833463288381"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www.google.co.uk/url?sa=i&amp;rct=j&amp;q=encouragement&amp;source=images&amp;cd=&amp;cad=rja&amp;docid=_hXzIzlJFKkh1M&amp;tbnid=5uc_LlBZgzILoM:&amp;ved=0CAUQjRw&amp;url=http://dcdaybook.wordpress.com/2013/06/24/encouragement-at-work/&amp;ei=hfrwUdmgLsKS0AXHgoDIBQ&amp;bvm=bv.49784469,d.ZGU&amp;psig=AFQjCNHA7f_F0nUGKuu3qVjvfCUbTaZ5Dg&amp;ust=1374833463288381" TargetMode="External"/><Relationship Id="rId5" Type="http://schemas.openxmlformats.org/officeDocument/2006/relationships/image" Target="../media/image12.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chart" Target="../charts/chart1.xml"/><Relationship Id="rId5" Type="http://schemas.openxmlformats.org/officeDocument/2006/relationships/image" Target="../media/image4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6150" y="2706162"/>
            <a:ext cx="5656263" cy="698500"/>
          </a:xfrm>
        </p:spPr>
        <p:txBody>
          <a:bodyPr/>
          <a:lstStyle/>
          <a:p>
            <a:r>
              <a:rPr lang="nl-BE" dirty="0"/>
              <a:t>E</a:t>
            </a:r>
            <a:r>
              <a:rPr lang="nl-BE" dirty="0" smtClean="0"/>
              <a:t>uropeana</a:t>
            </a:r>
            <a:endParaRPr lang="nl-BE" dirty="0"/>
          </a:p>
        </p:txBody>
      </p:sp>
      <p:sp>
        <p:nvSpPr>
          <p:cNvPr id="3" name="Subtitle 2"/>
          <p:cNvSpPr>
            <a:spLocks noGrp="1"/>
          </p:cNvSpPr>
          <p:nvPr>
            <p:ph type="subTitle" idx="1"/>
          </p:nvPr>
        </p:nvSpPr>
        <p:spPr>
          <a:xfrm>
            <a:off x="3530600" y="3261787"/>
            <a:ext cx="5562600" cy="561975"/>
          </a:xfrm>
        </p:spPr>
        <p:txBody>
          <a:bodyPr/>
          <a:lstStyle/>
          <a:p>
            <a:r>
              <a:rPr lang="en-GB" sz="2000" dirty="0" smtClean="0"/>
              <a:t>Awareness Evaluation and Tracking Study – Poland Wave 2 </a:t>
            </a:r>
            <a:endParaRPr lang="en-GB" sz="2000" dirty="0"/>
          </a:p>
        </p:txBody>
      </p:sp>
      <p:sp>
        <p:nvSpPr>
          <p:cNvPr id="4" name="TextBox 3"/>
          <p:cNvSpPr txBox="1"/>
          <p:nvPr/>
        </p:nvSpPr>
        <p:spPr>
          <a:xfrm>
            <a:off x="145083" y="6492755"/>
            <a:ext cx="4419721" cy="230832"/>
          </a:xfrm>
          <a:prstGeom prst="rect">
            <a:avLst/>
          </a:prstGeom>
          <a:noFill/>
        </p:spPr>
        <p:txBody>
          <a:bodyPr wrap="square" rtlCol="0">
            <a:spAutoFit/>
          </a:bodyPr>
          <a:lstStyle/>
          <a:p>
            <a:r>
              <a:rPr lang="en-US" sz="900" dirty="0">
                <a:solidFill>
                  <a:schemeClr val="bg1"/>
                </a:solidFill>
                <a:latin typeface="Arial"/>
                <a:cs typeface="Arial"/>
              </a:rPr>
              <a:t>Ghent  I  Rotterdam  I  London  I  Timisoara  I  New </a:t>
            </a:r>
            <a:r>
              <a:rPr lang="en-US" sz="900" dirty="0" smtClean="0">
                <a:solidFill>
                  <a:schemeClr val="bg1"/>
                </a:solidFill>
                <a:latin typeface="Arial"/>
                <a:cs typeface="Arial"/>
              </a:rPr>
              <a:t>York</a:t>
            </a:r>
            <a:endParaRPr lang="en-US" sz="900" b="1" dirty="0">
              <a:solidFill>
                <a:schemeClr val="bg1"/>
              </a:solidFill>
              <a:latin typeface="Arial"/>
              <a:cs typeface="Arial"/>
            </a:endParaRPr>
          </a:p>
        </p:txBody>
      </p:sp>
      <p:sp>
        <p:nvSpPr>
          <p:cNvPr id="5" name="TextBox 4"/>
          <p:cNvSpPr txBox="1"/>
          <p:nvPr/>
        </p:nvSpPr>
        <p:spPr>
          <a:xfrm>
            <a:off x="145083" y="6214243"/>
            <a:ext cx="4419721" cy="246221"/>
          </a:xfrm>
          <a:prstGeom prst="rect">
            <a:avLst/>
          </a:prstGeom>
          <a:noFill/>
        </p:spPr>
        <p:txBody>
          <a:bodyPr wrap="square" rtlCol="0">
            <a:spAutoFit/>
          </a:bodyPr>
          <a:lstStyle/>
          <a:p>
            <a:r>
              <a:rPr lang="en-US" sz="1000" dirty="0">
                <a:solidFill>
                  <a:schemeClr val="bg1"/>
                </a:solidFill>
                <a:latin typeface="Arial"/>
                <a:cs typeface="Arial"/>
              </a:rPr>
              <a:t>www.</a:t>
            </a:r>
            <a:r>
              <a:rPr lang="en-US" sz="1000" b="1" dirty="0">
                <a:solidFill>
                  <a:schemeClr val="bg1"/>
                </a:solidFill>
                <a:latin typeface="Arial"/>
                <a:cs typeface="Arial"/>
              </a:rPr>
              <a:t>insites-consulting</a:t>
            </a:r>
            <a:r>
              <a:rPr lang="en-US" sz="1000" dirty="0">
                <a:solidFill>
                  <a:schemeClr val="bg1"/>
                </a:solidFill>
                <a:latin typeface="Arial"/>
                <a:cs typeface="Arial"/>
              </a:rPr>
              <a:t>.com</a:t>
            </a:r>
          </a:p>
        </p:txBody>
      </p:sp>
      <p:sp>
        <p:nvSpPr>
          <p:cNvPr id="7" name="TextBox 6"/>
          <p:cNvSpPr txBox="1"/>
          <p:nvPr/>
        </p:nvSpPr>
        <p:spPr>
          <a:xfrm>
            <a:off x="4195437" y="4417160"/>
            <a:ext cx="3191899" cy="1492716"/>
          </a:xfrm>
          <a:prstGeom prst="rect">
            <a:avLst/>
          </a:prstGeom>
          <a:noFill/>
        </p:spPr>
        <p:txBody>
          <a:bodyPr wrap="none" rtlCol="0">
            <a:spAutoFit/>
          </a:bodyPr>
          <a:lstStyle/>
          <a:p>
            <a:r>
              <a:rPr lang="en-GB" sz="1100" b="1" dirty="0" smtClean="0">
                <a:latin typeface="Arial" pitchFamily="34" charset="0"/>
                <a:cs typeface="Arial" pitchFamily="34" charset="0"/>
              </a:rPr>
              <a:t>For </a:t>
            </a:r>
            <a:r>
              <a:rPr lang="en-GB" sz="1100" dirty="0" smtClean="0">
                <a:latin typeface="Arial" pitchFamily="34" charset="0"/>
                <a:cs typeface="Arial" pitchFamily="34" charset="0"/>
              </a:rPr>
              <a:t>	</a:t>
            </a:r>
            <a:r>
              <a:rPr lang="en-GB" sz="1100" b="1" dirty="0" smtClean="0">
                <a:latin typeface="Arial" pitchFamily="34" charset="0"/>
                <a:cs typeface="Arial" pitchFamily="34" charset="0"/>
              </a:rPr>
              <a:t>Eleanor Kenny</a:t>
            </a:r>
            <a:r>
              <a:rPr lang="en-GB" sz="1100" dirty="0" smtClean="0">
                <a:latin typeface="Arial" pitchFamily="34" charset="0"/>
                <a:cs typeface="Arial" pitchFamily="34" charset="0"/>
              </a:rPr>
              <a:t>, British Library</a:t>
            </a:r>
          </a:p>
          <a:p>
            <a:endParaRPr lang="en-GB" sz="1100" dirty="0" smtClean="0">
              <a:latin typeface="Arial" pitchFamily="34" charset="0"/>
              <a:cs typeface="Arial" pitchFamily="34" charset="0"/>
            </a:endParaRPr>
          </a:p>
          <a:p>
            <a:r>
              <a:rPr lang="en-GB" sz="1100" b="1" dirty="0" smtClean="0">
                <a:latin typeface="Arial" pitchFamily="34" charset="0"/>
                <a:cs typeface="Arial" pitchFamily="34" charset="0"/>
              </a:rPr>
              <a:t>By</a:t>
            </a:r>
            <a:r>
              <a:rPr lang="en-GB" sz="1100" dirty="0" smtClean="0">
                <a:latin typeface="Arial" pitchFamily="34" charset="0"/>
                <a:cs typeface="Arial" pitchFamily="34" charset="0"/>
              </a:rPr>
              <a:t>	</a:t>
            </a:r>
            <a:r>
              <a:rPr lang="en-GB" sz="1100" b="1" dirty="0" smtClean="0">
                <a:latin typeface="Arial" pitchFamily="34" charset="0"/>
                <a:cs typeface="Arial" pitchFamily="34" charset="0"/>
              </a:rPr>
              <a:t>Simon McDonald </a:t>
            </a:r>
            <a:r>
              <a:rPr lang="en-GB" sz="1100" dirty="0" smtClean="0">
                <a:solidFill>
                  <a:srgbClr val="F78B00"/>
                </a:solidFill>
                <a:latin typeface="Arial" pitchFamily="34" charset="0"/>
                <a:cs typeface="Arial" pitchFamily="34" charset="0"/>
              </a:rPr>
              <a:t>I </a:t>
            </a:r>
            <a:r>
              <a:rPr lang="en-GB" sz="1100" dirty="0" smtClean="0">
                <a:latin typeface="Arial" pitchFamily="34" charset="0"/>
                <a:cs typeface="Arial" pitchFamily="34" charset="0"/>
              </a:rPr>
              <a:t>Business Director</a:t>
            </a:r>
          </a:p>
          <a:p>
            <a:r>
              <a:rPr lang="en-GB" sz="1100" dirty="0" smtClean="0">
                <a:solidFill>
                  <a:srgbClr val="F78B00"/>
                </a:solidFill>
                <a:latin typeface="Arial" pitchFamily="34" charset="0"/>
                <a:cs typeface="Arial" pitchFamily="34" charset="0"/>
              </a:rPr>
              <a:t>	simon@insites-consulting.com</a:t>
            </a:r>
            <a:endParaRPr lang="en-GB" sz="1100" kern="0" noProof="1" smtClean="0">
              <a:latin typeface="Arial" pitchFamily="34" charset="0"/>
              <a:cs typeface="Arial" pitchFamily="34" charset="0"/>
            </a:endParaRPr>
          </a:p>
          <a:p>
            <a:r>
              <a:rPr lang="en-GB" sz="1100" kern="0" noProof="1">
                <a:latin typeface="Arial" pitchFamily="34" charset="0"/>
                <a:cs typeface="Arial" pitchFamily="34" charset="0"/>
              </a:rPr>
              <a:t>	</a:t>
            </a:r>
            <a:r>
              <a:rPr lang="en-GB" sz="1100" b="1" kern="0" noProof="1" smtClean="0">
                <a:latin typeface="Arial" pitchFamily="34" charset="0"/>
                <a:cs typeface="Arial" pitchFamily="34" charset="0"/>
              </a:rPr>
              <a:t>Emma Hargreaves</a:t>
            </a:r>
            <a:r>
              <a:rPr lang="en-GB" sz="1100" b="1" dirty="0" smtClean="0">
                <a:latin typeface="Arial" pitchFamily="34" charset="0"/>
                <a:cs typeface="Arial" pitchFamily="34" charset="0"/>
              </a:rPr>
              <a:t> </a:t>
            </a:r>
            <a:r>
              <a:rPr lang="en-GB" sz="1100" dirty="0">
                <a:solidFill>
                  <a:srgbClr val="F78B00"/>
                </a:solidFill>
                <a:latin typeface="Arial" pitchFamily="34" charset="0"/>
                <a:cs typeface="Arial" pitchFamily="34" charset="0"/>
              </a:rPr>
              <a:t>I </a:t>
            </a:r>
            <a:r>
              <a:rPr lang="en-GB" sz="1100" dirty="0" smtClean="0">
                <a:latin typeface="Arial" pitchFamily="34" charset="0"/>
                <a:cs typeface="Arial" pitchFamily="34" charset="0"/>
              </a:rPr>
              <a:t>Research Manager</a:t>
            </a:r>
            <a:endParaRPr lang="en-GB" sz="1100" dirty="0">
              <a:latin typeface="Arial" pitchFamily="34" charset="0"/>
              <a:cs typeface="Arial" pitchFamily="34" charset="0"/>
            </a:endParaRPr>
          </a:p>
          <a:p>
            <a:r>
              <a:rPr lang="en-GB" sz="1100" dirty="0">
                <a:solidFill>
                  <a:srgbClr val="F78B00"/>
                </a:solidFill>
                <a:latin typeface="Arial" pitchFamily="34" charset="0"/>
                <a:cs typeface="Arial" pitchFamily="34" charset="0"/>
              </a:rPr>
              <a:t>	</a:t>
            </a:r>
            <a:r>
              <a:rPr lang="en-GB" sz="1100" dirty="0" smtClean="0">
                <a:solidFill>
                  <a:srgbClr val="F78B00"/>
                </a:solidFill>
                <a:latin typeface="Arial" pitchFamily="34" charset="0"/>
                <a:cs typeface="Arial" pitchFamily="34" charset="0"/>
              </a:rPr>
              <a:t>emma@insites-consulting.com </a:t>
            </a:r>
            <a:r>
              <a:rPr lang="en-GB" sz="1400" kern="0" noProof="1">
                <a:cs typeface="Arial" pitchFamily="34" charset="0"/>
              </a:rPr>
              <a:t>	</a:t>
            </a:r>
            <a:endParaRPr lang="en-GB" sz="600" dirty="0" smtClean="0">
              <a:latin typeface="Arial"/>
              <a:cs typeface="Arial"/>
            </a:endParaRPr>
          </a:p>
          <a:p>
            <a:endParaRPr lang="en-GB" sz="1100" b="1" dirty="0" smtClean="0">
              <a:latin typeface="Arial" pitchFamily="34" charset="0"/>
              <a:cs typeface="Arial" pitchFamily="34" charset="0"/>
            </a:endParaRPr>
          </a:p>
          <a:p>
            <a:r>
              <a:rPr lang="en-GB" sz="1100" b="1" dirty="0" smtClean="0">
                <a:latin typeface="Arial" pitchFamily="34" charset="0"/>
                <a:cs typeface="Arial" pitchFamily="34" charset="0"/>
              </a:rPr>
              <a:t>Date	26th July, 2013</a:t>
            </a:r>
            <a:endParaRPr lang="en-GB" sz="1000" dirty="0">
              <a:latin typeface="Arial" pitchFamily="34" charset="0"/>
              <a:cs typeface="Arial"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535" y="388336"/>
            <a:ext cx="1962150" cy="1171575"/>
          </a:xfrm>
          <a:prstGeom prst="rect">
            <a:avLst/>
          </a:prstGeom>
        </p:spPr>
      </p:pic>
    </p:spTree>
    <p:extLst>
      <p:ext uri="{BB962C8B-B14F-4D97-AF65-F5344CB8AC3E}">
        <p14:creationId xmlns:p14="http://schemas.microsoft.com/office/powerpoint/2010/main" val="2517303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Overall Awareness of </a:t>
            </a:r>
            <a:r>
              <a:rPr lang="en-GB" sz="2400" b="1" dirty="0" err="1" smtClean="0">
                <a:solidFill>
                  <a:prstClr val="white"/>
                </a:solidFill>
                <a:latin typeface="Arial"/>
                <a:cs typeface="Arial" pitchFamily="34" charset="0"/>
              </a:rPr>
              <a:t>Europeana</a:t>
            </a:r>
            <a:r>
              <a:rPr lang="en-GB" sz="2400" b="1" dirty="0" smtClean="0">
                <a:solidFill>
                  <a:prstClr val="white"/>
                </a:solidFill>
                <a:latin typeface="Arial"/>
                <a:cs typeface="Arial" pitchFamily="34" charset="0"/>
              </a:rPr>
              <a:t> - Poland</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10</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1323439"/>
          </a:xfrm>
          <a:prstGeom prst="rect">
            <a:avLst/>
          </a:prstGeom>
          <a:noFill/>
        </p:spPr>
        <p:txBody>
          <a:bodyPr wrap="square" rtlCol="0">
            <a:spAutoFit/>
          </a:bodyPr>
          <a:lstStyle/>
          <a:p>
            <a:r>
              <a:rPr lang="en-GB" sz="4000" b="1" dirty="0" smtClean="0">
                <a:latin typeface="Berlin Sans FB Demi" pitchFamily="34" charset="0"/>
              </a:rPr>
              <a:t>Awareness in Poland has increased in the second wave</a:t>
            </a:r>
            <a:endParaRPr lang="en-GB" sz="1050" b="1" dirty="0" smtClean="0">
              <a:latin typeface="Berlin Sans FB Demi" pitchFamily="34" charset="0"/>
            </a:endParaRPr>
          </a:p>
        </p:txBody>
      </p:sp>
      <p:sp>
        <p:nvSpPr>
          <p:cNvPr id="12" name="TextBox 11"/>
          <p:cNvSpPr txBox="1"/>
          <p:nvPr/>
        </p:nvSpPr>
        <p:spPr>
          <a:xfrm>
            <a:off x="1191968" y="2908925"/>
            <a:ext cx="2873737" cy="1107996"/>
          </a:xfrm>
          <a:prstGeom prst="rect">
            <a:avLst/>
          </a:prstGeom>
          <a:noFill/>
        </p:spPr>
        <p:txBody>
          <a:bodyPr wrap="square" rtlCol="0">
            <a:spAutoFit/>
          </a:bodyPr>
          <a:lstStyle/>
          <a:p>
            <a:r>
              <a:rPr lang="en-GB" sz="6600" b="1" dirty="0">
                <a:solidFill>
                  <a:schemeClr val="accent6"/>
                </a:solidFill>
              </a:rPr>
              <a:t>6</a:t>
            </a:r>
            <a:r>
              <a:rPr lang="en-GB" sz="6600" b="1" dirty="0" smtClean="0">
                <a:solidFill>
                  <a:schemeClr val="accent6"/>
                </a:solidFill>
              </a:rPr>
              <a:t>% </a:t>
            </a:r>
            <a:endParaRPr lang="nl-BE" sz="6600" b="1" dirty="0">
              <a:solidFill>
                <a:schemeClr val="accent6"/>
              </a:solidFill>
            </a:endParaRPr>
          </a:p>
        </p:txBody>
      </p:sp>
      <p:sp>
        <p:nvSpPr>
          <p:cNvPr id="13" name="TextBox 12"/>
          <p:cNvSpPr txBox="1"/>
          <p:nvPr/>
        </p:nvSpPr>
        <p:spPr>
          <a:xfrm>
            <a:off x="2506844" y="3151766"/>
            <a:ext cx="5847906" cy="707886"/>
          </a:xfrm>
          <a:prstGeom prst="rect">
            <a:avLst/>
          </a:prstGeom>
          <a:noFill/>
        </p:spPr>
        <p:txBody>
          <a:bodyPr wrap="square" rtlCol="0">
            <a:spAutoFit/>
          </a:bodyPr>
          <a:lstStyle/>
          <a:p>
            <a:r>
              <a:rPr lang="en-GB" sz="4000" b="1" dirty="0" smtClean="0"/>
              <a:t>Poland (wave 1)</a:t>
            </a:r>
            <a:endParaRPr lang="en-GB" sz="2400" b="1" dirty="0"/>
          </a:p>
        </p:txBody>
      </p:sp>
      <p:sp>
        <p:nvSpPr>
          <p:cNvPr id="14" name="TextBox 13"/>
          <p:cNvSpPr txBox="1"/>
          <p:nvPr/>
        </p:nvSpPr>
        <p:spPr>
          <a:xfrm>
            <a:off x="6398367" y="3778392"/>
            <a:ext cx="2873737" cy="1323439"/>
          </a:xfrm>
          <a:prstGeom prst="rect">
            <a:avLst/>
          </a:prstGeom>
          <a:noFill/>
        </p:spPr>
        <p:txBody>
          <a:bodyPr wrap="square" rtlCol="0">
            <a:spAutoFit/>
          </a:bodyPr>
          <a:lstStyle/>
          <a:p>
            <a:r>
              <a:rPr lang="en-GB" sz="6600" b="1" dirty="0" smtClean="0">
                <a:solidFill>
                  <a:schemeClr val="accent6"/>
                </a:solidFill>
              </a:rPr>
              <a:t>14%</a:t>
            </a:r>
            <a:r>
              <a:rPr lang="en-GB" sz="8000" b="1" dirty="0" smtClean="0">
                <a:solidFill>
                  <a:schemeClr val="accent6"/>
                </a:solidFill>
              </a:rPr>
              <a:t> </a:t>
            </a:r>
            <a:endParaRPr lang="nl-BE" sz="8000" b="1" dirty="0">
              <a:solidFill>
                <a:schemeClr val="accent6"/>
              </a:solidFill>
            </a:endParaRPr>
          </a:p>
        </p:txBody>
      </p:sp>
      <p:sp>
        <p:nvSpPr>
          <p:cNvPr id="15" name="TextBox 14"/>
          <p:cNvSpPr txBox="1"/>
          <p:nvPr/>
        </p:nvSpPr>
        <p:spPr>
          <a:xfrm>
            <a:off x="950593" y="4227065"/>
            <a:ext cx="5447774" cy="707886"/>
          </a:xfrm>
          <a:prstGeom prst="rect">
            <a:avLst/>
          </a:prstGeom>
          <a:noFill/>
        </p:spPr>
        <p:txBody>
          <a:bodyPr wrap="square" rtlCol="0">
            <a:spAutoFit/>
          </a:bodyPr>
          <a:lstStyle/>
          <a:p>
            <a:pPr algn="r"/>
            <a:r>
              <a:rPr lang="en-GB" sz="4000" b="1" dirty="0" smtClean="0"/>
              <a:t>Poland (wave 2)</a:t>
            </a:r>
            <a:endParaRPr lang="en-GB" sz="2400" b="1" dirty="0" smtClean="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149647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Where has awareness changed?</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11</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4539704"/>
          </a:xfrm>
          <a:prstGeom prst="rect">
            <a:avLst/>
          </a:prstGeom>
          <a:noFill/>
        </p:spPr>
        <p:txBody>
          <a:bodyPr wrap="square" rtlCol="0">
            <a:spAutoFit/>
          </a:bodyPr>
          <a:lstStyle/>
          <a:p>
            <a:r>
              <a:rPr lang="en-GB" sz="2800" b="1" dirty="0" smtClean="0">
                <a:latin typeface="Berlin Sans FB Demi" pitchFamily="34" charset="0"/>
              </a:rPr>
              <a:t>Increase in awareness occurs amongst those:</a:t>
            </a:r>
          </a:p>
          <a:p>
            <a:pPr marL="457200" indent="-457200">
              <a:buFont typeface="Arial" pitchFamily="34" charset="0"/>
              <a:buChar char="•"/>
            </a:pPr>
            <a:r>
              <a:rPr lang="en-GB" sz="2800" b="1" dirty="0" smtClean="0">
                <a:latin typeface="Berlin Sans FB Demi" pitchFamily="34" charset="0"/>
              </a:rPr>
              <a:t>Very interested in art</a:t>
            </a:r>
          </a:p>
          <a:p>
            <a:pPr marL="457200" indent="-457200">
              <a:buFont typeface="Arial" pitchFamily="34" charset="0"/>
              <a:buChar char="•"/>
            </a:pPr>
            <a:r>
              <a:rPr lang="en-GB" sz="2800" b="1" dirty="0" smtClean="0">
                <a:latin typeface="Berlin Sans FB Demi" pitchFamily="34" charset="0"/>
              </a:rPr>
              <a:t>Across age groups – especially 35-44 year olds</a:t>
            </a:r>
          </a:p>
          <a:p>
            <a:pPr marL="457200" indent="-457200">
              <a:buFont typeface="Arial" pitchFamily="34" charset="0"/>
              <a:buChar char="•"/>
            </a:pPr>
            <a:endParaRPr lang="en-GB" sz="2800" b="1" dirty="0">
              <a:latin typeface="Berlin Sans FB Demi" pitchFamily="34" charset="0"/>
            </a:endParaRPr>
          </a:p>
          <a:p>
            <a:pPr marL="457200" indent="-457200">
              <a:buFont typeface="Arial" pitchFamily="34" charset="0"/>
              <a:buChar char="•"/>
            </a:pPr>
            <a:endParaRPr lang="en-GB" sz="2800" b="1" dirty="0" smtClean="0">
              <a:latin typeface="Berlin Sans FB Demi" pitchFamily="34" charset="0"/>
            </a:endParaRPr>
          </a:p>
          <a:p>
            <a:pPr marL="457200" indent="-457200">
              <a:buFont typeface="Arial" pitchFamily="34" charset="0"/>
              <a:buChar char="•"/>
            </a:pPr>
            <a:endParaRPr lang="en-GB" sz="2800" b="1" dirty="0">
              <a:latin typeface="Berlin Sans FB Demi" pitchFamily="34" charset="0"/>
            </a:endParaRPr>
          </a:p>
          <a:p>
            <a:pPr marL="457200" indent="-457200">
              <a:buFont typeface="Arial" pitchFamily="34" charset="0"/>
              <a:buChar char="•"/>
            </a:pPr>
            <a:endParaRPr lang="en-GB" sz="2800" b="1" dirty="0" smtClean="0">
              <a:latin typeface="Berlin Sans FB Demi" pitchFamily="34" charset="0"/>
            </a:endParaRPr>
          </a:p>
          <a:p>
            <a:pPr marL="457200" indent="-457200">
              <a:buFont typeface="Arial" pitchFamily="34" charset="0"/>
              <a:buChar char="•"/>
            </a:pPr>
            <a:endParaRPr lang="en-GB" sz="2800" b="1" dirty="0">
              <a:latin typeface="Berlin Sans FB Demi" pitchFamily="34" charset="0"/>
            </a:endParaRPr>
          </a:p>
          <a:p>
            <a:pPr marL="457200" indent="-457200">
              <a:buFont typeface="Arial" pitchFamily="34" charset="0"/>
              <a:buChar char="•"/>
            </a:pPr>
            <a:endParaRPr lang="en-GB" sz="2800" b="1" dirty="0" smtClean="0">
              <a:latin typeface="Berlin Sans FB Demi" pitchFamily="34" charset="0"/>
            </a:endParaRPr>
          </a:p>
          <a:p>
            <a:endParaRPr lang="en-GB" sz="2800" b="1" dirty="0" smtClean="0">
              <a:latin typeface="Berlin Sans FB Demi" pitchFamily="34" charset="0"/>
            </a:endParaRPr>
          </a:p>
          <a:p>
            <a:endParaRPr lang="en-GB" sz="800" b="1" dirty="0" smtClean="0">
              <a:latin typeface="Berlin Sans FB Demi" pitchFamily="34" charset="0"/>
            </a:endParaRPr>
          </a:p>
        </p:txBody>
      </p:sp>
      <p:graphicFrame>
        <p:nvGraphicFramePr>
          <p:cNvPr id="18" name="Chart 17"/>
          <p:cNvGraphicFramePr>
            <a:graphicFrameLocks/>
          </p:cNvGraphicFramePr>
          <p:nvPr>
            <p:extLst>
              <p:ext uri="{D42A27DB-BD31-4B8C-83A1-F6EECF244321}">
                <p14:modId xmlns:p14="http://schemas.microsoft.com/office/powerpoint/2010/main" val="955716291"/>
              </p:ext>
            </p:extLst>
          </p:nvPr>
        </p:nvGraphicFramePr>
        <p:xfrm>
          <a:off x="407436" y="3460699"/>
          <a:ext cx="4440958" cy="2997425"/>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1955134562"/>
              </p:ext>
            </p:extLst>
          </p:nvPr>
        </p:nvGraphicFramePr>
        <p:xfrm>
          <a:off x="3571335" y="1667025"/>
          <a:ext cx="5188575" cy="38413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006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E\europeana\2 Questionnaire\Word\europeana_1989_ho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973" y="2523067"/>
            <a:ext cx="2457166" cy="3519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6877050" cy="945349"/>
          </a:xfrm>
        </p:spPr>
        <p:txBody>
          <a:bodyPr/>
          <a:lstStyle/>
          <a:p>
            <a:r>
              <a:rPr lang="en-GB" sz="2800" dirty="0" smtClean="0"/>
              <a:t>How did the 1989 campaign perform?</a:t>
            </a:r>
            <a:br>
              <a:rPr lang="en-GB" sz="2800" dirty="0" smtClean="0"/>
            </a:br>
            <a:r>
              <a:rPr lang="en-GB" sz="1600" dirty="0" smtClean="0">
                <a:solidFill>
                  <a:schemeClr val="tx1"/>
                </a:solidFill>
              </a:rPr>
              <a:t>Political </a:t>
            </a:r>
            <a:r>
              <a:rPr lang="en-GB" sz="1600" dirty="0">
                <a:solidFill>
                  <a:schemeClr val="tx1"/>
                </a:solidFill>
              </a:rPr>
              <a:t>and social transformation (changes) related to the year 1989</a:t>
            </a:r>
            <a:endParaRPr lang="en-GB" sz="2400" dirty="0"/>
          </a:p>
        </p:txBody>
      </p:sp>
      <p:pic>
        <p:nvPicPr>
          <p:cNvPr id="5" name="Picture 4" descr="lijntj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3" name="Rectangle 12"/>
          <p:cNvSpPr/>
          <p:nvPr/>
        </p:nvSpPr>
        <p:spPr>
          <a:xfrm rot="548545">
            <a:off x="7129893" y="1147085"/>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7536957" y="834149"/>
            <a:ext cx="132100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074459" y="1100423"/>
            <a:ext cx="280716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QUESTIONS</a:t>
            </a:r>
            <a:endParaRPr lang="nl-BE" b="1" dirty="0">
              <a:solidFill>
                <a:schemeClr val="bg1"/>
              </a:solidFill>
              <a:latin typeface="Arial Black" pitchFamily="34" charset="0"/>
              <a:cs typeface="Arial" pitchFamily="34" charset="0"/>
            </a:endParaRPr>
          </a:p>
        </p:txBody>
      </p:sp>
      <p:sp>
        <p:nvSpPr>
          <p:cNvPr id="12" name="TextBox 11"/>
          <p:cNvSpPr txBox="1"/>
          <p:nvPr/>
        </p:nvSpPr>
        <p:spPr>
          <a:xfrm rot="775276">
            <a:off x="6218048" y="689664"/>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EXTRA</a:t>
            </a:r>
            <a:endParaRPr lang="nl-BE" b="1" dirty="0">
              <a:solidFill>
                <a:schemeClr val="bg1"/>
              </a:solidFill>
              <a:latin typeface="Arial Black" pitchFamily="34" charset="0"/>
              <a:cs typeface="Arial" pitchFamily="34" charset="0"/>
            </a:endParaRPr>
          </a:p>
        </p:txBody>
      </p:sp>
      <p:sp>
        <p:nvSpPr>
          <p:cNvPr id="35" name="Rounded Rectangle 34"/>
          <p:cNvSpPr/>
          <p:nvPr/>
        </p:nvSpPr>
        <p:spPr>
          <a:xfrm>
            <a:off x="525642" y="1602896"/>
            <a:ext cx="7600050" cy="920171"/>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400" b="1" dirty="0" smtClean="0">
                <a:solidFill>
                  <a:schemeClr val="tx1"/>
                </a:solidFill>
              </a:rPr>
              <a:t>As the campaign is not wholly based on the promotion of the europeana brand, two additional questions were added in wave 2. These were designed to measure both the interest in the campaign topic and the awareness of campaign events. This allows us to analyse results using these new sub-groups.</a:t>
            </a:r>
          </a:p>
        </p:txBody>
      </p:sp>
      <p:sp>
        <p:nvSpPr>
          <p:cNvPr id="8" name="TextBox 7"/>
          <p:cNvSpPr txBox="1"/>
          <p:nvPr/>
        </p:nvSpPr>
        <p:spPr>
          <a:xfrm>
            <a:off x="4292614" y="2802467"/>
            <a:ext cx="1778000" cy="369332"/>
          </a:xfrm>
          <a:prstGeom prst="rect">
            <a:avLst/>
          </a:prstGeom>
          <a:noFill/>
        </p:spPr>
        <p:txBody>
          <a:bodyPr wrap="square" rtlCol="0">
            <a:spAutoFit/>
          </a:bodyPr>
          <a:lstStyle/>
          <a:p>
            <a:r>
              <a:rPr lang="en-GB" b="1" dirty="0" smtClean="0"/>
              <a:t>Campaign logo:</a:t>
            </a:r>
            <a:endParaRPr lang="en-GB" b="1" dirty="0"/>
          </a:p>
        </p:txBody>
      </p:sp>
      <p:sp>
        <p:nvSpPr>
          <p:cNvPr id="36" name="TextBox 35"/>
          <p:cNvSpPr txBox="1"/>
          <p:nvPr/>
        </p:nvSpPr>
        <p:spPr>
          <a:xfrm>
            <a:off x="517174" y="2802467"/>
            <a:ext cx="3980820" cy="2800767"/>
          </a:xfrm>
          <a:prstGeom prst="rect">
            <a:avLst/>
          </a:prstGeom>
          <a:noFill/>
        </p:spPr>
        <p:txBody>
          <a:bodyPr wrap="square" rtlCol="0">
            <a:spAutoFit/>
          </a:bodyPr>
          <a:lstStyle/>
          <a:p>
            <a:r>
              <a:rPr lang="en-GB" b="1" dirty="0" smtClean="0"/>
              <a:t>Campaign related questions:</a:t>
            </a:r>
          </a:p>
          <a:p>
            <a:endParaRPr lang="en-GB" b="1" dirty="0"/>
          </a:p>
          <a:p>
            <a:pPr marL="342900" indent="-342900">
              <a:buAutoNum type="arabicPeriod"/>
            </a:pPr>
            <a:r>
              <a:rPr lang="en-GB" sz="1400" dirty="0" smtClean="0"/>
              <a:t>How </a:t>
            </a:r>
            <a:r>
              <a:rPr lang="en-GB" sz="1400" dirty="0"/>
              <a:t>interested are you in reading or learning about the political and social transformation (changes) related to the year </a:t>
            </a:r>
            <a:r>
              <a:rPr lang="en-GB" sz="1400" dirty="0" smtClean="0"/>
              <a:t>1989?</a:t>
            </a:r>
          </a:p>
          <a:p>
            <a:pPr marL="342900" indent="-342900">
              <a:buAutoNum type="arabicPeriod"/>
            </a:pPr>
            <a:endParaRPr lang="en-GB" sz="1400" dirty="0"/>
          </a:p>
          <a:p>
            <a:pPr marL="342900" indent="-342900">
              <a:buFontTx/>
              <a:buAutoNum type="arabicPeriod"/>
            </a:pPr>
            <a:r>
              <a:rPr lang="en-US" sz="1400" dirty="0"/>
              <a:t>Events and exhibition have been organised by Europeana regarding period of political transformation related to 1989. Have  you seen, read or heard anything about these events and exhibitions in the last month?</a:t>
            </a:r>
            <a:endParaRPr lang="en-GB" sz="1400" dirty="0"/>
          </a:p>
          <a:p>
            <a:endParaRPr lang="en-GB" sz="1400" dirty="0"/>
          </a:p>
        </p:txBody>
      </p:sp>
    </p:spTree>
    <p:extLst>
      <p:ext uri="{BB962C8B-B14F-4D97-AF65-F5344CB8AC3E}">
        <p14:creationId xmlns:p14="http://schemas.microsoft.com/office/powerpoint/2010/main" val="1821643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1989 specifics</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4">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13</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337104" y="1201733"/>
            <a:ext cx="8676260" cy="954107"/>
          </a:xfrm>
          <a:prstGeom prst="rect">
            <a:avLst/>
          </a:prstGeom>
          <a:noFill/>
        </p:spPr>
        <p:txBody>
          <a:bodyPr wrap="square" rtlCol="0">
            <a:spAutoFit/>
          </a:bodyPr>
          <a:lstStyle/>
          <a:p>
            <a:r>
              <a:rPr lang="en-GB" sz="2800" b="1" dirty="0" smtClean="0">
                <a:latin typeface="Berlin Sans FB Demi" pitchFamily="34" charset="0"/>
              </a:rPr>
              <a:t>There is a high level of interest in the campaign topic, almost 1/3 of people are aware of the campaign </a:t>
            </a:r>
            <a:endParaRPr lang="en-GB" sz="800" b="1" dirty="0" smtClean="0">
              <a:latin typeface="Berlin Sans FB Demi" pitchFamily="34" charset="0"/>
            </a:endParaRPr>
          </a:p>
        </p:txBody>
      </p:sp>
      <p:sp>
        <p:nvSpPr>
          <p:cNvPr id="12" name="TextBox 11"/>
          <p:cNvSpPr txBox="1"/>
          <p:nvPr/>
        </p:nvSpPr>
        <p:spPr>
          <a:xfrm>
            <a:off x="2730270" y="2575767"/>
            <a:ext cx="2873737" cy="923330"/>
          </a:xfrm>
          <a:prstGeom prst="rect">
            <a:avLst/>
          </a:prstGeom>
          <a:noFill/>
        </p:spPr>
        <p:txBody>
          <a:bodyPr wrap="square" rtlCol="0">
            <a:spAutoFit/>
          </a:bodyPr>
          <a:lstStyle/>
          <a:p>
            <a:r>
              <a:rPr lang="en-GB" sz="5400" b="1" dirty="0" smtClean="0">
                <a:solidFill>
                  <a:schemeClr val="accent6"/>
                </a:solidFill>
              </a:rPr>
              <a:t>82% </a:t>
            </a:r>
            <a:endParaRPr lang="nl-BE" sz="5400" b="1" dirty="0">
              <a:solidFill>
                <a:schemeClr val="accent6"/>
              </a:solidFill>
            </a:endParaRPr>
          </a:p>
        </p:txBody>
      </p:sp>
      <p:sp>
        <p:nvSpPr>
          <p:cNvPr id="13" name="TextBox 12"/>
          <p:cNvSpPr txBox="1"/>
          <p:nvPr/>
        </p:nvSpPr>
        <p:spPr>
          <a:xfrm>
            <a:off x="3337799" y="3211533"/>
            <a:ext cx="6161043" cy="1077218"/>
          </a:xfrm>
          <a:prstGeom prst="rect">
            <a:avLst/>
          </a:prstGeom>
          <a:noFill/>
        </p:spPr>
        <p:txBody>
          <a:bodyPr wrap="square" rtlCol="0">
            <a:spAutoFit/>
          </a:bodyPr>
          <a:lstStyle/>
          <a:p>
            <a:r>
              <a:rPr lang="en-GB" sz="3200" b="1" dirty="0"/>
              <a:t>a</a:t>
            </a:r>
            <a:r>
              <a:rPr lang="en-GB" sz="3200" b="1" dirty="0" smtClean="0"/>
              <a:t>re interested in the campaign topic</a:t>
            </a:r>
            <a:endParaRPr lang="en-GB" b="1" dirty="0"/>
          </a:p>
        </p:txBody>
      </p:sp>
      <p:sp>
        <p:nvSpPr>
          <p:cNvPr id="14" name="TextBox 13"/>
          <p:cNvSpPr txBox="1"/>
          <p:nvPr/>
        </p:nvSpPr>
        <p:spPr>
          <a:xfrm>
            <a:off x="3001155" y="4356942"/>
            <a:ext cx="2873737" cy="923330"/>
          </a:xfrm>
          <a:prstGeom prst="rect">
            <a:avLst/>
          </a:prstGeom>
          <a:noFill/>
        </p:spPr>
        <p:txBody>
          <a:bodyPr wrap="square" rtlCol="0">
            <a:spAutoFit/>
          </a:bodyPr>
          <a:lstStyle/>
          <a:p>
            <a:r>
              <a:rPr lang="en-GB" sz="5400" b="1" dirty="0" smtClean="0">
                <a:solidFill>
                  <a:schemeClr val="accent6"/>
                </a:solidFill>
              </a:rPr>
              <a:t>31% </a:t>
            </a:r>
            <a:endParaRPr lang="nl-BE" sz="5400" b="1" dirty="0">
              <a:solidFill>
                <a:schemeClr val="accent6"/>
              </a:solidFill>
            </a:endParaRPr>
          </a:p>
        </p:txBody>
      </p:sp>
      <p:sp>
        <p:nvSpPr>
          <p:cNvPr id="15" name="TextBox 14"/>
          <p:cNvSpPr txBox="1"/>
          <p:nvPr/>
        </p:nvSpPr>
        <p:spPr>
          <a:xfrm>
            <a:off x="3449173" y="4923273"/>
            <a:ext cx="7336464" cy="584775"/>
          </a:xfrm>
          <a:prstGeom prst="rect">
            <a:avLst/>
          </a:prstGeom>
          <a:noFill/>
        </p:spPr>
        <p:txBody>
          <a:bodyPr wrap="square" rtlCol="0">
            <a:spAutoFit/>
          </a:bodyPr>
          <a:lstStyle/>
          <a:p>
            <a:r>
              <a:rPr lang="en-GB" sz="3200" b="1" dirty="0"/>
              <a:t>a</a:t>
            </a:r>
            <a:r>
              <a:rPr lang="en-GB" sz="3200" b="1" dirty="0" smtClean="0"/>
              <a:t>re aware of the campaign</a:t>
            </a:r>
            <a:endParaRPr lang="en-GB" b="1" dirty="0"/>
          </a:p>
        </p:txBody>
      </p:sp>
      <p:pic>
        <p:nvPicPr>
          <p:cNvPr id="16" name="Picture 2" descr="Y:\E\europeana\2 Questionnaire\Word\europeana_1989_hoc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98" y="2445850"/>
            <a:ext cx="2346397" cy="33605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43093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142277" y="4859075"/>
            <a:ext cx="3628397" cy="947365"/>
          </a:xfrm>
          <a:prstGeom prst="round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ounded Rectangle 17"/>
          <p:cNvSpPr/>
          <p:nvPr/>
        </p:nvSpPr>
        <p:spPr>
          <a:xfrm>
            <a:off x="5117804" y="3125973"/>
            <a:ext cx="3628397" cy="1531088"/>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ounded Rectangle 18"/>
          <p:cNvSpPr/>
          <p:nvPr/>
        </p:nvSpPr>
        <p:spPr>
          <a:xfrm>
            <a:off x="5117804" y="2296631"/>
            <a:ext cx="3628397" cy="627321"/>
          </a:xfrm>
          <a:prstGeom prst="round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513571" y="4869707"/>
            <a:ext cx="3221664" cy="936733"/>
          </a:xfrm>
          <a:prstGeom prst="round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489098" y="3136605"/>
            <a:ext cx="3221664" cy="1531088"/>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489098" y="2307263"/>
            <a:ext cx="3221664" cy="627321"/>
          </a:xfrm>
          <a:prstGeom prst="round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1989 specifics - profile</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4">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14</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707886"/>
          </a:xfrm>
          <a:prstGeom prst="rect">
            <a:avLst/>
          </a:prstGeom>
          <a:noFill/>
        </p:spPr>
        <p:txBody>
          <a:bodyPr wrap="square" rtlCol="0">
            <a:spAutoFit/>
          </a:bodyPr>
          <a:lstStyle/>
          <a:p>
            <a:r>
              <a:rPr lang="en-GB" sz="2000" b="1" dirty="0" smtClean="0">
                <a:latin typeface="Berlin Sans FB Demi" pitchFamily="34" charset="0"/>
              </a:rPr>
              <a:t>Those aware of the 1989 campaign are younger men with a greater interest in arts and culture. </a:t>
            </a:r>
            <a:endParaRPr lang="en-GB" sz="600" b="1" dirty="0" smtClean="0">
              <a:latin typeface="Berlin Sans FB Demi" pitchFamily="34" charset="0"/>
            </a:endParaRPr>
          </a:p>
        </p:txBody>
      </p:sp>
      <p:cxnSp>
        <p:nvCxnSpPr>
          <p:cNvPr id="7" name="Straight Connector 6"/>
          <p:cNvCxnSpPr/>
          <p:nvPr/>
        </p:nvCxnSpPr>
        <p:spPr>
          <a:xfrm>
            <a:off x="4582631" y="1975677"/>
            <a:ext cx="53163" cy="4063616"/>
          </a:xfrm>
          <a:prstGeom prst="line">
            <a:avLst/>
          </a:prstGeom>
          <a:ln>
            <a:prstDash val="dash"/>
          </a:ln>
        </p:spPr>
        <p:style>
          <a:lnRef idx="2">
            <a:schemeClr val="accent1"/>
          </a:lnRef>
          <a:fillRef idx="0">
            <a:schemeClr val="accent1"/>
          </a:fillRef>
          <a:effectRef idx="1">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365990211"/>
              </p:ext>
            </p:extLst>
          </p:nvPr>
        </p:nvGraphicFramePr>
        <p:xfrm>
          <a:off x="620140" y="2082648"/>
          <a:ext cx="3090622" cy="3778770"/>
        </p:xfrm>
        <a:graphic>
          <a:graphicData uri="http://schemas.openxmlformats.org/drawingml/2006/table">
            <a:tbl>
              <a:tblPr>
                <a:tableStyleId>{5C22544A-7EE6-4342-B048-85BDC9FD1C3A}</a:tableStyleId>
              </a:tblPr>
              <a:tblGrid>
                <a:gridCol w="1357516"/>
                <a:gridCol w="797442"/>
                <a:gridCol w="935664"/>
              </a:tblGrid>
              <a:tr h="284532">
                <a:tc>
                  <a:txBody>
                    <a:bodyPr/>
                    <a:lstStyle/>
                    <a:p>
                      <a:pPr algn="ctr" fontAlgn="b"/>
                      <a:endParaRPr lang="en-GB" sz="1200" b="1" i="0" u="none" strike="noStrike" dirty="0">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Aware</a:t>
                      </a:r>
                      <a:endParaRPr lang="en-GB" sz="1200" b="1" i="0" u="none" strike="noStrike" dirty="0">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Not aware</a:t>
                      </a:r>
                      <a:endParaRPr lang="en-GB" sz="1200" b="1" i="0" u="none" strike="noStrike">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dirty="0">
                          <a:effectLst/>
                          <a:latin typeface="Arial" pitchFamily="34" charset="0"/>
                          <a:cs typeface="Arial" pitchFamily="34" charset="0"/>
                        </a:rPr>
                        <a:t>Male</a:t>
                      </a:r>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57%</a:t>
                      </a:r>
                      <a:endParaRPr lang="en-GB" sz="1200" b="1" i="0" u="none" strike="noStrike">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48%</a:t>
                      </a:r>
                      <a:endParaRPr lang="en-GB" sz="1200" b="1" i="0" u="none" strike="noStrike" dirty="0">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dirty="0">
                          <a:effectLst/>
                          <a:latin typeface="Arial" pitchFamily="34" charset="0"/>
                          <a:cs typeface="Arial" pitchFamily="34" charset="0"/>
                        </a:rPr>
                        <a:t>Female</a:t>
                      </a:r>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43%</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52%</a:t>
                      </a:r>
                      <a:endParaRPr lang="en-GB" sz="1200" b="1" i="0" u="none" strike="noStrike" dirty="0">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dirty="0">
                          <a:effectLst/>
                          <a:latin typeface="Arial" pitchFamily="34" charset="0"/>
                          <a:cs typeface="Arial" pitchFamily="34" charset="0"/>
                        </a:rPr>
                        <a:t>18-24</a:t>
                      </a:r>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22%</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31%</a:t>
                      </a:r>
                      <a:endParaRPr lang="en-GB" sz="1200" b="1" i="0" u="none" strike="noStrike">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dirty="0">
                          <a:effectLst/>
                          <a:latin typeface="Arial" pitchFamily="34" charset="0"/>
                          <a:cs typeface="Arial" pitchFamily="34" charset="0"/>
                        </a:rPr>
                        <a:t>25-34</a:t>
                      </a:r>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38%</a:t>
                      </a:r>
                      <a:endParaRPr lang="en-GB" sz="1200" b="1" i="0" u="none" strike="noStrike" dirty="0">
                        <a:solidFill>
                          <a:srgbClr val="FFFFFF"/>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27%</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a:effectLst/>
                          <a:latin typeface="Arial" pitchFamily="34" charset="0"/>
                          <a:cs typeface="Arial" pitchFamily="34" charset="0"/>
                        </a:rPr>
                        <a:t>35-44</a:t>
                      </a:r>
                      <a:endParaRPr lang="en-GB" sz="1200" b="1" i="0" u="none" strike="noStrike">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20%</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23%</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a:effectLst/>
                          <a:latin typeface="Arial" pitchFamily="34" charset="0"/>
                          <a:cs typeface="Arial" pitchFamily="34" charset="0"/>
                        </a:rPr>
                        <a:t>45-54</a:t>
                      </a:r>
                      <a:endParaRPr lang="en-GB" sz="1200" b="1" i="0" u="none" strike="noStrike">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10%</a:t>
                      </a:r>
                      <a:endParaRPr lang="en-GB" sz="1200" b="1" i="0" u="none" strike="noStrike" dirty="0">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10%</a:t>
                      </a:r>
                      <a:endParaRPr lang="en-GB" sz="1200" b="1" i="0" u="none" strike="noStrike" dirty="0">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a:effectLst/>
                          <a:latin typeface="Arial" pitchFamily="34" charset="0"/>
                          <a:cs typeface="Arial" pitchFamily="34" charset="0"/>
                        </a:rPr>
                        <a:t>55-65</a:t>
                      </a:r>
                      <a:endParaRPr lang="en-GB" sz="1200" b="1" i="0" u="none" strike="noStrike">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10%</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9%</a:t>
                      </a:r>
                      <a:endParaRPr lang="en-GB" sz="1200" b="1" i="0" u="none" strike="noStrike">
                        <a:solidFill>
                          <a:srgbClr val="00000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i="0" u="none" strike="noStrike">
                        <a:effectLst/>
                        <a:latin typeface="Arial" pitchFamily="34" charset="0"/>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algn="ctr" fontAlgn="t"/>
                      <a:r>
                        <a:rPr lang="en-GB" sz="1200" b="1" u="none" strike="noStrike" dirty="0">
                          <a:effectLst/>
                          <a:latin typeface="Arial" pitchFamily="34" charset="0"/>
                          <a:cs typeface="Arial" pitchFamily="34" charset="0"/>
                        </a:rPr>
                        <a:t>Very </a:t>
                      </a:r>
                      <a:r>
                        <a:rPr lang="en-GB" sz="1200" b="1" u="none" strike="noStrike" dirty="0" smtClean="0">
                          <a:effectLst/>
                          <a:latin typeface="Arial" pitchFamily="34" charset="0"/>
                          <a:cs typeface="Arial" pitchFamily="34" charset="0"/>
                        </a:rPr>
                        <a:t>interested in arts/culture</a:t>
                      </a:r>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62%</a:t>
                      </a:r>
                      <a:endParaRPr lang="en-GB" sz="1200" b="1" i="0" u="none" strike="noStrike" dirty="0">
                        <a:solidFill>
                          <a:srgbClr val="FFFFFF"/>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a:effectLst/>
                          <a:latin typeface="Arial" pitchFamily="34" charset="0"/>
                          <a:cs typeface="Arial" pitchFamily="34" charset="0"/>
                        </a:rPr>
                        <a:t>34%</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532">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GB" sz="1200" b="1" u="none" strike="noStrike" dirty="0">
                          <a:effectLst/>
                          <a:latin typeface="Arial" pitchFamily="34" charset="0"/>
                          <a:cs typeface="Arial" pitchFamily="34" charset="0"/>
                        </a:rPr>
                        <a:t>Quite </a:t>
                      </a:r>
                      <a:r>
                        <a:rPr lang="en-GB" sz="1200" b="1" u="none" strike="noStrike" dirty="0" smtClean="0">
                          <a:effectLst/>
                          <a:latin typeface="Arial" pitchFamily="34" charset="0"/>
                          <a:cs typeface="Arial" pitchFamily="34" charset="0"/>
                        </a:rPr>
                        <a:t>interested in arts/culture</a:t>
                      </a:r>
                      <a:endParaRPr lang="en-GB" sz="1200" b="1" i="0" u="none" strike="noStrike" dirty="0" smtClean="0">
                        <a:solidFill>
                          <a:srgbClr val="005480"/>
                        </a:solidFill>
                        <a:effectLst/>
                        <a:latin typeface="Arial" pitchFamily="34" charset="0"/>
                        <a:cs typeface="Arial" pitchFamily="34" charset="0"/>
                      </a:endParaRPr>
                    </a:p>
                    <a:p>
                      <a:pPr algn="ctr" fontAlgn="t"/>
                      <a:endParaRPr lang="en-GB" sz="1200" b="1" i="0" u="none" strike="noStrike" dirty="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38%</a:t>
                      </a:r>
                      <a:endParaRPr lang="en-GB" sz="1200" b="1" i="0" u="none" strike="noStrike" dirty="0">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dirty="0">
                          <a:effectLst/>
                          <a:latin typeface="Arial" pitchFamily="34" charset="0"/>
                          <a:cs typeface="Arial" pitchFamily="34" charset="0"/>
                        </a:rPr>
                        <a:t>66%</a:t>
                      </a:r>
                      <a:endParaRPr lang="en-GB" sz="1200" b="1" i="0" u="none" strike="noStrike" dirty="0">
                        <a:solidFill>
                          <a:srgbClr val="FFFFFF"/>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0" name="Oval 19"/>
          <p:cNvSpPr/>
          <p:nvPr/>
        </p:nvSpPr>
        <p:spPr>
          <a:xfrm>
            <a:off x="2057397" y="2254099"/>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2036129" y="3395327"/>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nvSpPr>
        <p:spPr>
          <a:xfrm>
            <a:off x="2078654" y="4885655"/>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3" name="Table 12"/>
          <p:cNvGraphicFramePr>
            <a:graphicFrameLocks noGrp="1"/>
          </p:cNvGraphicFramePr>
          <p:nvPr>
            <p:extLst>
              <p:ext uri="{D42A27DB-BD31-4B8C-83A1-F6EECF244321}">
                <p14:modId xmlns:p14="http://schemas.microsoft.com/office/powerpoint/2010/main" val="228474624"/>
              </p:ext>
            </p:extLst>
          </p:nvPr>
        </p:nvGraphicFramePr>
        <p:xfrm>
          <a:off x="5220585" y="2062712"/>
          <a:ext cx="3525617" cy="3612500"/>
        </p:xfrm>
        <a:graphic>
          <a:graphicData uri="http://schemas.openxmlformats.org/drawingml/2006/table">
            <a:tbl>
              <a:tblPr>
                <a:tableStyleId>{5C22544A-7EE6-4342-B048-85BDC9FD1C3A}</a:tableStyleId>
              </a:tblPr>
              <a:tblGrid>
                <a:gridCol w="1345198"/>
                <a:gridCol w="1087918"/>
                <a:gridCol w="1092501"/>
              </a:tblGrid>
              <a:tr h="286193">
                <a:tc>
                  <a:txBody>
                    <a:bodyPr/>
                    <a:lstStyle/>
                    <a:p>
                      <a:pPr algn="ctr" fontAlgn="b"/>
                      <a:endParaRPr lang="en-GB" sz="1200" b="1" u="none" strike="noStrike" kern="1200" dirty="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Interested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a:solidFill>
                            <a:schemeClr val="dk1"/>
                          </a:solidFill>
                          <a:effectLst/>
                          <a:latin typeface="Arial" pitchFamily="34" charset="0"/>
                          <a:ea typeface="+mn-ea"/>
                          <a:cs typeface="Arial" pitchFamily="34" charset="0"/>
                        </a:rPr>
                        <a:t>Not interested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Male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52%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a:solidFill>
                            <a:schemeClr val="dk1"/>
                          </a:solidFill>
                          <a:effectLst/>
                          <a:latin typeface="Arial" pitchFamily="34" charset="0"/>
                          <a:ea typeface="+mn-ea"/>
                          <a:cs typeface="Arial" pitchFamily="34" charset="0"/>
                        </a:rPr>
                        <a:t>44%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a:solidFill>
                            <a:schemeClr val="dk1"/>
                          </a:solidFill>
                          <a:effectLst/>
                          <a:latin typeface="Arial" pitchFamily="34" charset="0"/>
                          <a:ea typeface="+mn-ea"/>
                          <a:cs typeface="Arial" pitchFamily="34" charset="0"/>
                        </a:rPr>
                        <a:t>Female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48%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56%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b"/>
                      <a:endParaRPr lang="en-GB" sz="1200" b="1" u="none" strike="noStrike" kern="1200" dirty="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u="none" strike="noStrike" kern="120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u="none" strike="noStrike" kern="1200" dirty="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a:solidFill>
                            <a:schemeClr val="dk1"/>
                          </a:solidFill>
                          <a:effectLst/>
                          <a:latin typeface="Arial" pitchFamily="34" charset="0"/>
                          <a:ea typeface="+mn-ea"/>
                          <a:cs typeface="Arial" pitchFamily="34" charset="0"/>
                        </a:rPr>
                        <a:t>18-24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a:solidFill>
                            <a:schemeClr val="dk1"/>
                          </a:solidFill>
                          <a:effectLst/>
                          <a:latin typeface="Arial" pitchFamily="34" charset="0"/>
                          <a:ea typeface="+mn-ea"/>
                          <a:cs typeface="Arial" pitchFamily="34" charset="0"/>
                        </a:rPr>
                        <a:t>28%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28%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a:solidFill>
                            <a:schemeClr val="dk1"/>
                          </a:solidFill>
                          <a:effectLst/>
                          <a:latin typeface="Arial" pitchFamily="34" charset="0"/>
                          <a:ea typeface="+mn-ea"/>
                          <a:cs typeface="Arial" pitchFamily="34" charset="0"/>
                        </a:rPr>
                        <a:t>25-34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29%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35%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a:solidFill>
                            <a:schemeClr val="dk1"/>
                          </a:solidFill>
                          <a:effectLst/>
                          <a:latin typeface="Arial" pitchFamily="34" charset="0"/>
                          <a:ea typeface="+mn-ea"/>
                          <a:cs typeface="Arial" pitchFamily="34" charset="0"/>
                        </a:rPr>
                        <a:t>35-44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a:solidFill>
                            <a:schemeClr val="dk1"/>
                          </a:solidFill>
                          <a:effectLst/>
                          <a:latin typeface="Arial" pitchFamily="34" charset="0"/>
                          <a:ea typeface="+mn-ea"/>
                          <a:cs typeface="Arial" pitchFamily="34" charset="0"/>
                        </a:rPr>
                        <a:t>22%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23%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45-54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12%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t"/>
                      <a:r>
                        <a:rPr lang="en-GB" sz="1200" b="1" u="none" strike="noStrike" kern="1200">
                          <a:solidFill>
                            <a:schemeClr val="dk1"/>
                          </a:solidFill>
                          <a:effectLst/>
                          <a:latin typeface="Arial" pitchFamily="34" charset="0"/>
                          <a:ea typeface="+mn-ea"/>
                          <a:cs typeface="Arial" pitchFamily="34" charset="0"/>
                        </a:rPr>
                        <a:t>55-65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a:solidFill>
                            <a:schemeClr val="dk1"/>
                          </a:solidFill>
                          <a:effectLst/>
                          <a:latin typeface="Arial" pitchFamily="34" charset="0"/>
                          <a:ea typeface="+mn-ea"/>
                          <a:cs typeface="Arial" pitchFamily="34" charset="0"/>
                        </a:rPr>
                        <a:t>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algn="ctr" fontAlgn="b"/>
                      <a:endParaRPr lang="en-GB" sz="1200" b="1" u="none" strike="noStrike" kern="120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u="none" strike="noStrike" kern="120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u="none" strike="noStrike" kern="1200" dirty="0">
                        <a:solidFill>
                          <a:schemeClr val="dk1"/>
                        </a:solidFill>
                        <a:effectLst/>
                        <a:latin typeface="Arial" pitchFamily="34" charset="0"/>
                        <a:ea typeface="+mn-ea"/>
                        <a:cs typeface="Arial"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GB" sz="1200" b="1" u="none" strike="noStrike" kern="1200" dirty="0">
                          <a:solidFill>
                            <a:schemeClr val="dk1"/>
                          </a:solidFill>
                          <a:effectLst/>
                          <a:latin typeface="Arial" pitchFamily="34" charset="0"/>
                          <a:ea typeface="+mn-ea"/>
                          <a:cs typeface="Arial" pitchFamily="34" charset="0"/>
                        </a:rPr>
                        <a:t>Very </a:t>
                      </a:r>
                      <a:r>
                        <a:rPr lang="en-GB" sz="1200" b="1" u="none" strike="noStrike" kern="1200" dirty="0" smtClean="0">
                          <a:solidFill>
                            <a:schemeClr val="dk1"/>
                          </a:solidFill>
                          <a:effectLst/>
                          <a:latin typeface="Arial" pitchFamily="34" charset="0"/>
                          <a:ea typeface="+mn-ea"/>
                          <a:cs typeface="Arial" pitchFamily="34" charset="0"/>
                        </a:rPr>
                        <a:t>interested </a:t>
                      </a:r>
                      <a:r>
                        <a:rPr lang="en-GB" sz="1200" b="1" u="none" strike="noStrike" dirty="0" smtClean="0">
                          <a:effectLst/>
                          <a:latin typeface="Arial" pitchFamily="34" charset="0"/>
                          <a:cs typeface="Arial" pitchFamily="34" charset="0"/>
                        </a:rPr>
                        <a:t>in arts/culture</a:t>
                      </a:r>
                      <a:endParaRPr lang="en-GB" sz="1200" b="1" i="0" u="none" strike="noStrike" dirty="0" smtClean="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29%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3">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GB" sz="1200" b="1" u="none" strike="noStrike" kern="1200" dirty="0">
                          <a:solidFill>
                            <a:schemeClr val="dk1"/>
                          </a:solidFill>
                          <a:effectLst/>
                          <a:latin typeface="Arial" pitchFamily="34" charset="0"/>
                          <a:ea typeface="+mn-ea"/>
                          <a:cs typeface="Arial" pitchFamily="34" charset="0"/>
                        </a:rPr>
                        <a:t>Quite </a:t>
                      </a:r>
                      <a:r>
                        <a:rPr lang="en-GB" sz="1200" b="1" u="none" strike="noStrike" kern="1200" dirty="0" smtClean="0">
                          <a:solidFill>
                            <a:schemeClr val="dk1"/>
                          </a:solidFill>
                          <a:effectLst/>
                          <a:latin typeface="Arial" pitchFamily="34" charset="0"/>
                          <a:ea typeface="+mn-ea"/>
                          <a:cs typeface="Arial" pitchFamily="34" charset="0"/>
                        </a:rPr>
                        <a:t>interested </a:t>
                      </a:r>
                      <a:r>
                        <a:rPr lang="en-GB" sz="1200" b="1" u="none" strike="noStrike" dirty="0" smtClean="0">
                          <a:effectLst/>
                          <a:latin typeface="Arial" pitchFamily="34" charset="0"/>
                          <a:cs typeface="Arial" pitchFamily="34" charset="0"/>
                        </a:rPr>
                        <a:t>in arts/culture</a:t>
                      </a:r>
                      <a:endParaRPr lang="en-GB" sz="1200" b="1" i="0" u="none" strike="noStrike" dirty="0" smtClean="0">
                        <a:solidFill>
                          <a:srgbClr val="005480"/>
                        </a:solidFill>
                        <a:effectLst/>
                        <a:latin typeface="Arial" pitchFamily="34" charset="0"/>
                        <a:cs typeface="Arial"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GB" sz="1200" b="1" u="none" strike="noStrike" kern="1200" dirty="0">
                          <a:solidFill>
                            <a:schemeClr val="dk1"/>
                          </a:solidFill>
                          <a:effectLst/>
                          <a:latin typeface="Arial" pitchFamily="34" charset="0"/>
                          <a:ea typeface="+mn-ea"/>
                          <a:cs typeface="Arial" pitchFamily="34" charset="0"/>
                        </a:rPr>
                        <a:t>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3" name="Oval 22"/>
          <p:cNvSpPr/>
          <p:nvPr/>
        </p:nvSpPr>
        <p:spPr>
          <a:xfrm>
            <a:off x="6771164" y="3948223"/>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6785338" y="4871479"/>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 25"/>
          <p:cNvSpPr/>
          <p:nvPr/>
        </p:nvSpPr>
        <p:spPr>
          <a:xfrm>
            <a:off x="7830875" y="5271173"/>
            <a:ext cx="622005" cy="404039"/>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234829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1989 specifics – awareness/usage of </a:t>
            </a:r>
            <a:r>
              <a:rPr lang="en-GB" sz="2400" b="1" dirty="0" err="1" smtClean="0">
                <a:solidFill>
                  <a:prstClr val="white"/>
                </a:solidFill>
                <a:latin typeface="Arial"/>
                <a:cs typeface="Arial" pitchFamily="34" charset="0"/>
              </a:rPr>
              <a:t>europeana</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4">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45940" y="649667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15</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954107"/>
          </a:xfrm>
          <a:prstGeom prst="rect">
            <a:avLst/>
          </a:prstGeom>
          <a:noFill/>
        </p:spPr>
        <p:txBody>
          <a:bodyPr wrap="square" rtlCol="0">
            <a:spAutoFit/>
          </a:bodyPr>
          <a:lstStyle/>
          <a:p>
            <a:r>
              <a:rPr lang="en-GB" sz="2800" b="1" dirty="0" smtClean="0">
                <a:latin typeface="Berlin Sans FB Demi" pitchFamily="34" charset="0"/>
              </a:rPr>
              <a:t>And interest and awareness of the 1989 events and exhibitions increases awareness of </a:t>
            </a:r>
            <a:r>
              <a:rPr lang="en-GB" sz="2800" b="1" dirty="0" err="1" smtClean="0">
                <a:latin typeface="Berlin Sans FB Demi" pitchFamily="34" charset="0"/>
              </a:rPr>
              <a:t>europeana</a:t>
            </a:r>
            <a:endParaRPr lang="en-GB" sz="800" b="1" dirty="0" smtClean="0">
              <a:latin typeface="Berlin Sans FB Demi" pitchFamily="34" charset="0"/>
            </a:endParaRPr>
          </a:p>
        </p:txBody>
      </p:sp>
      <p:sp>
        <p:nvSpPr>
          <p:cNvPr id="4" name="TextBox 3"/>
          <p:cNvSpPr txBox="1"/>
          <p:nvPr/>
        </p:nvSpPr>
        <p:spPr>
          <a:xfrm>
            <a:off x="53128" y="5383263"/>
            <a:ext cx="2923988" cy="523220"/>
          </a:xfrm>
          <a:prstGeom prst="rect">
            <a:avLst/>
          </a:prstGeom>
          <a:noFill/>
        </p:spPr>
        <p:txBody>
          <a:bodyPr wrap="square" rtlCol="0">
            <a:spAutoFit/>
          </a:bodyPr>
          <a:lstStyle/>
          <a:p>
            <a:pPr algn="ctr"/>
            <a:r>
              <a:rPr lang="en-GB" sz="1400" b="1" dirty="0">
                <a:latin typeface="Berlin Sans FB Demi" pitchFamily="34" charset="0"/>
              </a:rPr>
              <a:t>2.7 times more likely to be aware if interested in 1989 events</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graphicFrame>
        <p:nvGraphicFramePr>
          <p:cNvPr id="16" name="Chart 15"/>
          <p:cNvGraphicFramePr>
            <a:graphicFrameLocks/>
          </p:cNvGraphicFramePr>
          <p:nvPr>
            <p:extLst>
              <p:ext uri="{D42A27DB-BD31-4B8C-83A1-F6EECF244321}">
                <p14:modId xmlns:p14="http://schemas.microsoft.com/office/powerpoint/2010/main" val="183863955"/>
              </p:ext>
            </p:extLst>
          </p:nvPr>
        </p:nvGraphicFramePr>
        <p:xfrm>
          <a:off x="407436" y="2054361"/>
          <a:ext cx="3714291" cy="3307278"/>
        </p:xfrm>
        <a:graphic>
          <a:graphicData uri="http://schemas.openxmlformats.org/drawingml/2006/chart">
            <c:chart xmlns:c="http://schemas.openxmlformats.org/drawingml/2006/chart" xmlns:r="http://schemas.openxmlformats.org/officeDocument/2006/relationships" r:id="rId7"/>
          </a:graphicData>
        </a:graphic>
      </p:graphicFrame>
      <p:sp>
        <p:nvSpPr>
          <p:cNvPr id="2" name="Rounded Rectangle 1"/>
          <p:cNvSpPr/>
          <p:nvPr/>
        </p:nvSpPr>
        <p:spPr>
          <a:xfrm>
            <a:off x="223424" y="4067033"/>
            <a:ext cx="1573059" cy="133032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560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1989 specifics – awareness/usage of </a:t>
            </a:r>
            <a:r>
              <a:rPr lang="en-GB" sz="2400" b="1" dirty="0" err="1" smtClean="0">
                <a:solidFill>
                  <a:prstClr val="white"/>
                </a:solidFill>
                <a:latin typeface="Arial"/>
                <a:cs typeface="Arial" pitchFamily="34" charset="0"/>
              </a:rPr>
              <a:t>europeana</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4">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45940" y="649667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16</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954107"/>
          </a:xfrm>
          <a:prstGeom prst="rect">
            <a:avLst/>
          </a:prstGeom>
          <a:noFill/>
        </p:spPr>
        <p:txBody>
          <a:bodyPr wrap="square" rtlCol="0">
            <a:spAutoFit/>
          </a:bodyPr>
          <a:lstStyle/>
          <a:p>
            <a:r>
              <a:rPr lang="en-GB" sz="2800" b="1" dirty="0" smtClean="0">
                <a:latin typeface="Berlin Sans FB Demi" pitchFamily="34" charset="0"/>
              </a:rPr>
              <a:t>And interest and awareness of the 1989 events and exhibitions increases awareness of </a:t>
            </a:r>
            <a:r>
              <a:rPr lang="en-GB" sz="2800" b="1" dirty="0" err="1" smtClean="0">
                <a:latin typeface="Berlin Sans FB Demi" pitchFamily="34" charset="0"/>
              </a:rPr>
              <a:t>europeana</a:t>
            </a:r>
            <a:endParaRPr lang="en-GB" sz="800" b="1" dirty="0" smtClean="0">
              <a:latin typeface="Berlin Sans FB Demi" pitchFamily="34" charset="0"/>
            </a:endParaRPr>
          </a:p>
        </p:txBody>
      </p:sp>
      <p:sp>
        <p:nvSpPr>
          <p:cNvPr id="4" name="TextBox 3"/>
          <p:cNvSpPr txBox="1"/>
          <p:nvPr/>
        </p:nvSpPr>
        <p:spPr>
          <a:xfrm>
            <a:off x="53128" y="5383263"/>
            <a:ext cx="2923988" cy="523220"/>
          </a:xfrm>
          <a:prstGeom prst="rect">
            <a:avLst/>
          </a:prstGeom>
          <a:noFill/>
        </p:spPr>
        <p:txBody>
          <a:bodyPr wrap="square" rtlCol="0">
            <a:spAutoFit/>
          </a:bodyPr>
          <a:lstStyle/>
          <a:p>
            <a:pPr algn="ctr"/>
            <a:r>
              <a:rPr lang="en-GB" sz="1400" b="1" dirty="0">
                <a:latin typeface="Berlin Sans FB Demi" pitchFamily="34" charset="0"/>
              </a:rPr>
              <a:t>2.7 times more likely to be aware if interested in 1989 events</a:t>
            </a:r>
          </a:p>
        </p:txBody>
      </p:sp>
      <p:sp>
        <p:nvSpPr>
          <p:cNvPr id="18" name="TextBox 17"/>
          <p:cNvSpPr txBox="1"/>
          <p:nvPr/>
        </p:nvSpPr>
        <p:spPr>
          <a:xfrm>
            <a:off x="3047994" y="5390309"/>
            <a:ext cx="2936433" cy="830997"/>
          </a:xfrm>
          <a:prstGeom prst="rect">
            <a:avLst/>
          </a:prstGeom>
          <a:noFill/>
        </p:spPr>
        <p:txBody>
          <a:bodyPr wrap="square" rtlCol="0">
            <a:spAutoFit/>
          </a:bodyPr>
          <a:lstStyle/>
          <a:p>
            <a:pPr algn="ctr"/>
            <a:r>
              <a:rPr lang="en-GB" sz="1600" b="1" dirty="0" smtClean="0">
                <a:latin typeface="Berlin Sans FB Demi" pitchFamily="34" charset="0"/>
              </a:rPr>
              <a:t>7.4 </a:t>
            </a:r>
            <a:r>
              <a:rPr lang="en-GB" sz="1600" b="1" dirty="0">
                <a:latin typeface="Berlin Sans FB Demi" pitchFamily="34" charset="0"/>
              </a:rPr>
              <a:t>times more likely to be aware if </a:t>
            </a:r>
            <a:r>
              <a:rPr lang="en-GB" sz="1600" b="1" dirty="0" smtClean="0">
                <a:latin typeface="Berlin Sans FB Demi" pitchFamily="34" charset="0"/>
              </a:rPr>
              <a:t>aware of the 1989 exhibitions</a:t>
            </a:r>
            <a:endParaRPr lang="en-GB" sz="1600" b="1" dirty="0">
              <a:latin typeface="Berlin Sans FB Demi" pitchFamily="34" charset="0"/>
            </a:endParaRPr>
          </a:p>
        </p:txBody>
      </p:sp>
      <p:sp>
        <p:nvSpPr>
          <p:cNvPr id="20" name="TextBox 19"/>
          <p:cNvSpPr txBox="1"/>
          <p:nvPr/>
        </p:nvSpPr>
        <p:spPr>
          <a:xfrm>
            <a:off x="6055305" y="5397354"/>
            <a:ext cx="3039910" cy="523220"/>
          </a:xfrm>
          <a:prstGeom prst="rect">
            <a:avLst/>
          </a:prstGeom>
          <a:noFill/>
        </p:spPr>
        <p:txBody>
          <a:bodyPr wrap="square" rtlCol="0">
            <a:spAutoFit/>
          </a:bodyPr>
          <a:lstStyle/>
          <a:p>
            <a:pPr algn="ctr"/>
            <a:r>
              <a:rPr lang="en-GB" sz="1400" b="1" dirty="0" smtClean="0">
                <a:latin typeface="Berlin Sans FB Demi" pitchFamily="34" charset="0"/>
              </a:rPr>
              <a:t>2.0 times </a:t>
            </a:r>
            <a:r>
              <a:rPr lang="en-GB" sz="1400" b="1" dirty="0">
                <a:latin typeface="Berlin Sans FB Demi" pitchFamily="34" charset="0"/>
              </a:rPr>
              <a:t>more likely to </a:t>
            </a:r>
            <a:r>
              <a:rPr lang="en-GB" sz="1400" b="1" dirty="0" smtClean="0">
                <a:latin typeface="Berlin Sans FB Demi" pitchFamily="34" charset="0"/>
              </a:rPr>
              <a:t>have used europeana in the last month</a:t>
            </a:r>
            <a:endParaRPr lang="en-GB" sz="1400" b="1" dirty="0">
              <a:latin typeface="Berlin Sans FB Demi"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graphicFrame>
        <p:nvGraphicFramePr>
          <p:cNvPr id="16" name="Chart 15"/>
          <p:cNvGraphicFramePr>
            <a:graphicFrameLocks/>
          </p:cNvGraphicFramePr>
          <p:nvPr>
            <p:extLst>
              <p:ext uri="{D42A27DB-BD31-4B8C-83A1-F6EECF244321}">
                <p14:modId xmlns:p14="http://schemas.microsoft.com/office/powerpoint/2010/main" val="38683073"/>
              </p:ext>
            </p:extLst>
          </p:nvPr>
        </p:nvGraphicFramePr>
        <p:xfrm>
          <a:off x="407436" y="2054361"/>
          <a:ext cx="3714291" cy="330727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p:cNvGraphicFramePr>
            <a:graphicFrameLocks/>
          </p:cNvGraphicFramePr>
          <p:nvPr>
            <p:extLst>
              <p:ext uri="{D42A27DB-BD31-4B8C-83A1-F6EECF244321}">
                <p14:modId xmlns:p14="http://schemas.microsoft.com/office/powerpoint/2010/main" val="1854882647"/>
              </p:ext>
            </p:extLst>
          </p:nvPr>
        </p:nvGraphicFramePr>
        <p:xfrm>
          <a:off x="5067302" y="2054361"/>
          <a:ext cx="3692608" cy="3307278"/>
        </p:xfrm>
        <a:graphic>
          <a:graphicData uri="http://schemas.openxmlformats.org/drawingml/2006/chart">
            <c:chart xmlns:c="http://schemas.openxmlformats.org/drawingml/2006/chart" xmlns:r="http://schemas.openxmlformats.org/officeDocument/2006/relationships" r:id="rId8"/>
          </a:graphicData>
        </a:graphic>
      </p:graphicFrame>
      <p:sp>
        <p:nvSpPr>
          <p:cNvPr id="2" name="Rounded Rectangle 1"/>
          <p:cNvSpPr/>
          <p:nvPr/>
        </p:nvSpPr>
        <p:spPr>
          <a:xfrm>
            <a:off x="223424" y="4067033"/>
            <a:ext cx="1573059" cy="133032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ounded Rectangle 18"/>
          <p:cNvSpPr/>
          <p:nvPr/>
        </p:nvSpPr>
        <p:spPr>
          <a:xfrm>
            <a:off x="4867355" y="3766783"/>
            <a:ext cx="1573059" cy="157825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ounded Rectangle 22"/>
          <p:cNvSpPr/>
          <p:nvPr/>
        </p:nvSpPr>
        <p:spPr>
          <a:xfrm>
            <a:off x="7393710" y="2811439"/>
            <a:ext cx="1573059" cy="253099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1908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Why might this be?</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17</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4832092"/>
          </a:xfrm>
          <a:prstGeom prst="rect">
            <a:avLst/>
          </a:prstGeom>
          <a:noFill/>
        </p:spPr>
        <p:txBody>
          <a:bodyPr wrap="square" rtlCol="0">
            <a:spAutoFit/>
          </a:bodyPr>
          <a:lstStyle/>
          <a:p>
            <a:r>
              <a:rPr lang="en-GB" sz="3200" b="1" dirty="0" smtClean="0">
                <a:latin typeface="Berlin Sans FB Demi" pitchFamily="34" charset="0"/>
              </a:rPr>
              <a:t>Thoughts around awareness:</a:t>
            </a:r>
          </a:p>
          <a:p>
            <a:endParaRPr lang="en-GB" sz="2800" b="1" dirty="0">
              <a:latin typeface="Berlin Sans FB Demi" pitchFamily="34" charset="0"/>
            </a:endParaRPr>
          </a:p>
          <a:p>
            <a:pPr marL="457200" indent="-457200">
              <a:buFont typeface="Arial" pitchFamily="34" charset="0"/>
              <a:buChar char="•"/>
            </a:pPr>
            <a:r>
              <a:rPr lang="en-GB" sz="2400" b="1" dirty="0" smtClean="0"/>
              <a:t>Awareness in Poland has more than doubled and can be attributed to the 1989 campaign at least in part</a:t>
            </a:r>
          </a:p>
          <a:p>
            <a:pPr marL="457200" indent="-457200">
              <a:buFont typeface="Arial" pitchFamily="34" charset="0"/>
              <a:buChar char="•"/>
            </a:pPr>
            <a:endParaRPr lang="en-GB" sz="2400" b="1" dirty="0" smtClean="0"/>
          </a:p>
          <a:p>
            <a:pPr marL="457200" indent="-457200">
              <a:buFont typeface="Arial" pitchFamily="34" charset="0"/>
              <a:buChar char="•"/>
            </a:pPr>
            <a:r>
              <a:rPr lang="en-GB" sz="2400" b="1" dirty="0" smtClean="0"/>
              <a:t>Interest in the topic was high</a:t>
            </a:r>
          </a:p>
          <a:p>
            <a:pPr marL="457200" indent="-457200">
              <a:buFont typeface="Arial" pitchFamily="34" charset="0"/>
              <a:buChar char="•"/>
            </a:pPr>
            <a:endParaRPr lang="en-GB" sz="2400" b="1" dirty="0" smtClean="0"/>
          </a:p>
          <a:p>
            <a:pPr marL="457200" indent="-457200">
              <a:buFont typeface="Arial" pitchFamily="34" charset="0"/>
              <a:buChar char="•"/>
            </a:pPr>
            <a:r>
              <a:rPr lang="en-GB" sz="2400" b="1" dirty="0" smtClean="0"/>
              <a:t>Awareness of the exhibitions was high</a:t>
            </a:r>
          </a:p>
          <a:p>
            <a:pPr marL="457200" indent="-457200">
              <a:buFont typeface="Arial" pitchFamily="34" charset="0"/>
              <a:buChar char="•"/>
            </a:pPr>
            <a:endParaRPr lang="en-GB" sz="2400" b="1" dirty="0" smtClean="0"/>
          </a:p>
          <a:p>
            <a:pPr marL="457200" indent="-457200">
              <a:buFont typeface="Arial" pitchFamily="34" charset="0"/>
              <a:buChar char="•"/>
            </a:pPr>
            <a:r>
              <a:rPr lang="en-GB" sz="2400" b="1" dirty="0" smtClean="0"/>
              <a:t>Those aware of the exhibitions were 7 times more likely to be aware of </a:t>
            </a:r>
            <a:r>
              <a:rPr lang="en-GB" sz="2400" b="1" dirty="0" err="1" smtClean="0"/>
              <a:t>europeana</a:t>
            </a:r>
            <a:r>
              <a:rPr lang="en-GB" sz="2400" b="1" dirty="0" smtClean="0"/>
              <a:t> than those where not aware</a:t>
            </a:r>
          </a:p>
          <a:p>
            <a:pPr marL="457200" indent="-457200">
              <a:buFont typeface="Arial" pitchFamily="34" charset="0"/>
              <a:buChar char="•"/>
            </a:pPr>
            <a:endParaRPr lang="en-GB" sz="2400" b="1" dirty="0" smtClean="0"/>
          </a:p>
          <a:p>
            <a:pPr marL="457200" indent="-457200">
              <a:buFont typeface="Arial" pitchFamily="34" charset="0"/>
              <a:buChar char="•"/>
            </a:pPr>
            <a:endParaRPr lang="en-GB" sz="800" b="1" dirty="0" smtClean="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29021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877050" cy="945349"/>
          </a:xfrm>
        </p:spPr>
        <p:txBody>
          <a:bodyPr/>
          <a:lstStyle/>
          <a:p>
            <a:r>
              <a:rPr lang="en-GB" sz="2800" dirty="0" smtClean="0"/>
              <a:t>Awareness of </a:t>
            </a:r>
            <a:r>
              <a:rPr lang="en-GB" sz="2800" dirty="0" err="1"/>
              <a:t>e</a:t>
            </a:r>
            <a:r>
              <a:rPr lang="en-GB" sz="2800" dirty="0" err="1" smtClean="0"/>
              <a:t>uropeana</a:t>
            </a:r>
            <a:r>
              <a:rPr lang="en-GB" sz="2800" dirty="0" smtClean="0"/>
              <a:t> has increased</a:t>
            </a:r>
            <a:endParaRPr lang="en-GB" sz="28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9" name="Rectangle 8"/>
          <p:cNvSpPr/>
          <p:nvPr/>
        </p:nvSpPr>
        <p:spPr>
          <a:xfrm>
            <a:off x="171449" y="5723662"/>
            <a:ext cx="7248525" cy="338554"/>
          </a:xfrm>
          <a:prstGeom prst="rect">
            <a:avLst/>
          </a:prstGeom>
        </p:spPr>
        <p:txBody>
          <a:bodyPr wrap="square">
            <a:spAutoFit/>
          </a:bodyPr>
          <a:lstStyle/>
          <a:p>
            <a:r>
              <a:rPr lang="en-GB" sz="800" dirty="0" smtClean="0"/>
              <a:t>Q8. Which </a:t>
            </a:r>
            <a:r>
              <a:rPr lang="en-GB" sz="800" dirty="0"/>
              <a:t>of the following websites which contain art, museum collections, digitised books and cultural history are you aware of</a:t>
            </a:r>
            <a:r>
              <a:rPr lang="en-GB" sz="800" dirty="0" smtClean="0"/>
              <a:t>?</a:t>
            </a:r>
            <a:endParaRPr lang="en-GB" sz="800" dirty="0" smtClean="0">
              <a:latin typeface="Arial" pitchFamily="34" charset="0"/>
              <a:cs typeface="Arial" pitchFamily="34" charset="0"/>
            </a:endParaRPr>
          </a:p>
          <a:p>
            <a:r>
              <a:rPr lang="en-GB" sz="800" dirty="0" smtClean="0">
                <a:latin typeface="Arial" pitchFamily="34" charset="0"/>
                <a:cs typeface="Arial" pitchFamily="34" charset="0"/>
              </a:rPr>
              <a:t>Base: Poland n=558</a:t>
            </a:r>
            <a:endParaRPr lang="en-GB" sz="800" dirty="0">
              <a:latin typeface="Arial" pitchFamily="34" charset="0"/>
              <a:cs typeface="Arial" pitchFamily="34" charset="0"/>
            </a:endParaRPr>
          </a:p>
        </p:txBody>
      </p:sp>
      <p:sp>
        <p:nvSpPr>
          <p:cNvPr id="1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3" name="Rectangle 12"/>
          <p:cNvSpPr/>
          <p:nvPr/>
        </p:nvSpPr>
        <p:spPr>
          <a:xfrm rot="548545">
            <a:off x="7129893" y="1147085"/>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7536957" y="834149"/>
            <a:ext cx="132100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159129" y="1125824"/>
            <a:ext cx="280716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AWARENESS</a:t>
            </a:r>
            <a:endParaRPr lang="nl-BE" b="1" dirty="0">
              <a:solidFill>
                <a:schemeClr val="bg1"/>
              </a:solidFill>
              <a:latin typeface="Arial Black" pitchFamily="34" charset="0"/>
              <a:cs typeface="Arial" pitchFamily="34" charset="0"/>
            </a:endParaRPr>
          </a:p>
        </p:txBody>
      </p:sp>
      <p:pic>
        <p:nvPicPr>
          <p:cNvPr id="15" name="Picture 4" descr="High-Res Stock Photography: Damsel In Dist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667382"/>
            <a:ext cx="3444872" cy="397141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838450" y="1705636"/>
            <a:ext cx="5796092" cy="3693755"/>
          </a:xfrm>
          <a:prstGeom prst="roundRect">
            <a:avLst>
              <a:gd name="adj" fmla="val 3784"/>
            </a:avLst>
          </a:prstGeom>
          <a:solidFill>
            <a:schemeClr val="bg1">
              <a:lumMod val="95000"/>
            </a:schemeClr>
          </a:solidFill>
          <a:ln w="9525" cap="flat" cmpd="sng" algn="ctr">
            <a:noFill/>
            <a:prstDash val="solid"/>
          </a:ln>
          <a:effectLst>
            <a:outerShdw blurRad="222250" dir="2880000" sx="102000" sy="102000" algn="tl" rotWithShape="0">
              <a:prstClr val="black">
                <a:alpha val="40000"/>
              </a:prstClr>
            </a:outerShdw>
          </a:effectLst>
        </p:spPr>
        <p:txBody>
          <a:bodyPr anchor="ctr"/>
          <a:lstStyle/>
          <a:p>
            <a:pPr algn="ctr" defTabSz="914400">
              <a:defRPr/>
            </a:pPr>
            <a:endParaRPr lang="en-GB" kern="0" dirty="0">
              <a:solidFill>
                <a:prstClr val="white"/>
              </a:solidFill>
              <a:latin typeface="Verdana"/>
              <a:cs typeface="Arial"/>
            </a:endParaRPr>
          </a:p>
        </p:txBody>
      </p:sp>
      <p:sp>
        <p:nvSpPr>
          <p:cNvPr id="21" name="Rounded Rectangle 20"/>
          <p:cNvSpPr/>
          <p:nvPr/>
        </p:nvSpPr>
        <p:spPr>
          <a:xfrm>
            <a:off x="3074011" y="2406827"/>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a:solidFill>
                  <a:srgbClr val="FF33CC"/>
                </a:solidFill>
              </a:rPr>
              <a:t>Wikipedia</a:t>
            </a:r>
            <a:endParaRPr lang="en-US" sz="1050" b="1" dirty="0">
              <a:solidFill>
                <a:srgbClr val="FF33CC"/>
              </a:solidFill>
            </a:endParaRPr>
          </a:p>
        </p:txBody>
      </p:sp>
      <p:sp>
        <p:nvSpPr>
          <p:cNvPr id="12" name="TextBox 11"/>
          <p:cNvSpPr txBox="1"/>
          <p:nvPr/>
        </p:nvSpPr>
        <p:spPr>
          <a:xfrm rot="775276">
            <a:off x="6082576" y="664263"/>
            <a:ext cx="2542867" cy="369332"/>
          </a:xfrm>
          <a:prstGeom prst="rect">
            <a:avLst/>
          </a:prstGeom>
          <a:noFill/>
        </p:spPr>
        <p:txBody>
          <a:bodyPr wrap="square" rtlCol="0">
            <a:spAutoFit/>
          </a:bodyPr>
          <a:lstStyle/>
          <a:p>
            <a:pPr algn="r"/>
            <a:r>
              <a:rPr lang="nl-BE" b="1" dirty="0">
                <a:solidFill>
                  <a:schemeClr val="bg1"/>
                </a:solidFill>
                <a:latin typeface="Arial Black" pitchFamily="34" charset="0"/>
                <a:cs typeface="Arial" pitchFamily="34" charset="0"/>
              </a:rPr>
              <a:t>AIDED</a:t>
            </a:r>
          </a:p>
        </p:txBody>
      </p:sp>
      <p:sp>
        <p:nvSpPr>
          <p:cNvPr id="22" name="Rounded Rectangle 21"/>
          <p:cNvSpPr/>
          <p:nvPr/>
        </p:nvSpPr>
        <p:spPr>
          <a:xfrm>
            <a:off x="3074011" y="2695576"/>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Books</a:t>
            </a:r>
            <a:endParaRPr lang="en-US" sz="1050" b="1" dirty="0">
              <a:solidFill>
                <a:srgbClr val="FF33CC"/>
              </a:solidFill>
            </a:endParaRPr>
          </a:p>
        </p:txBody>
      </p:sp>
      <p:sp>
        <p:nvSpPr>
          <p:cNvPr id="24" name="Rounded Rectangle 23"/>
          <p:cNvSpPr/>
          <p:nvPr/>
        </p:nvSpPr>
        <p:spPr>
          <a:xfrm>
            <a:off x="3074011" y="29938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Art Project</a:t>
            </a:r>
            <a:endParaRPr lang="en-US" sz="1050" b="1" dirty="0">
              <a:solidFill>
                <a:srgbClr val="FF33CC"/>
              </a:solidFill>
            </a:endParaRPr>
          </a:p>
        </p:txBody>
      </p:sp>
      <p:sp>
        <p:nvSpPr>
          <p:cNvPr id="25" name="Rounded Rectangle 24"/>
          <p:cNvSpPr/>
          <p:nvPr/>
        </p:nvSpPr>
        <p:spPr>
          <a:xfrm>
            <a:off x="3074011" y="3289125"/>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europeana</a:t>
            </a:r>
            <a:endParaRPr lang="en-US" sz="1050" b="1" dirty="0">
              <a:solidFill>
                <a:srgbClr val="FF33CC"/>
              </a:solidFill>
            </a:endParaRPr>
          </a:p>
        </p:txBody>
      </p:sp>
      <p:cxnSp>
        <p:nvCxnSpPr>
          <p:cNvPr id="19" name="Straight Connector 18"/>
          <p:cNvCxnSpPr/>
          <p:nvPr/>
        </p:nvCxnSpPr>
        <p:spPr>
          <a:xfrm>
            <a:off x="3074011" y="3863624"/>
            <a:ext cx="5393714" cy="8542"/>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aphicFrame>
        <p:nvGraphicFramePr>
          <p:cNvPr id="33" name="Table 32"/>
          <p:cNvGraphicFramePr>
            <a:graphicFrameLocks noGrp="1"/>
          </p:cNvGraphicFramePr>
          <p:nvPr>
            <p:extLst>
              <p:ext uri="{D42A27DB-BD31-4B8C-83A1-F6EECF244321}">
                <p14:modId xmlns:p14="http://schemas.microsoft.com/office/powerpoint/2010/main" val="2025596642"/>
              </p:ext>
            </p:extLst>
          </p:nvPr>
        </p:nvGraphicFramePr>
        <p:xfrm>
          <a:off x="5225680" y="2402508"/>
          <a:ext cx="2613489" cy="1397770"/>
        </p:xfrm>
        <a:graphic>
          <a:graphicData uri="http://schemas.openxmlformats.org/drawingml/2006/table">
            <a:tbl>
              <a:tblPr firstRow="1" bandRow="1"/>
              <a:tblGrid>
                <a:gridCol w="871163"/>
                <a:gridCol w="871163"/>
                <a:gridCol w="871163"/>
              </a:tblGrid>
              <a:tr h="279554">
                <a:tc>
                  <a:txBody>
                    <a:bodyPr/>
                    <a:lstStyle/>
                    <a:p>
                      <a:pPr algn="ctr" fontAlgn="t"/>
                      <a:r>
                        <a:rPr lang="en-GB" sz="1200" b="1" i="0" u="none" strike="noStrike" dirty="0" smtClean="0">
                          <a:solidFill>
                            <a:schemeClr val="tx1"/>
                          </a:solidFill>
                          <a:effectLst/>
                          <a:latin typeface="Arial"/>
                        </a:rPr>
                        <a:t>92%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89%</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53%</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48%</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50%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32%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29%</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14%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100%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0" name="Rectangle 29"/>
          <p:cNvSpPr/>
          <p:nvPr/>
        </p:nvSpPr>
        <p:spPr>
          <a:xfrm>
            <a:off x="2965787" y="4404836"/>
            <a:ext cx="2060372" cy="307777"/>
          </a:xfrm>
          <a:prstGeom prst="rect">
            <a:avLst/>
          </a:prstGeom>
        </p:spPr>
        <p:txBody>
          <a:bodyPr wrap="none">
            <a:spAutoFit/>
          </a:bodyPr>
          <a:lstStyle/>
          <a:p>
            <a:r>
              <a:rPr lang="en-GB" sz="1400" dirty="0" smtClean="0"/>
              <a:t>www</a:t>
            </a:r>
            <a:r>
              <a:rPr lang="en-GB" sz="1400" dirty="0"/>
              <a:t>. </a:t>
            </a:r>
            <a:r>
              <a:rPr lang="en-GB" sz="1400" dirty="0" smtClean="0"/>
              <a:t>cyfrowe.mnw.art.pl</a:t>
            </a:r>
            <a:endParaRPr lang="en-GB" sz="1400" b="1" dirty="0"/>
          </a:p>
        </p:txBody>
      </p:sp>
      <p:sp>
        <p:nvSpPr>
          <p:cNvPr id="31" name="Rectangle 30"/>
          <p:cNvSpPr/>
          <p:nvPr/>
        </p:nvSpPr>
        <p:spPr>
          <a:xfrm>
            <a:off x="2950313" y="4741902"/>
            <a:ext cx="1925271" cy="307777"/>
          </a:xfrm>
          <a:prstGeom prst="rect">
            <a:avLst/>
          </a:prstGeom>
        </p:spPr>
        <p:txBody>
          <a:bodyPr wrap="none">
            <a:spAutoFit/>
          </a:bodyPr>
          <a:lstStyle/>
          <a:p>
            <a:r>
              <a:rPr lang="en-GB" sz="1400" dirty="0"/>
              <a:t>www. </a:t>
            </a:r>
            <a:r>
              <a:rPr lang="en-GB" sz="1400" dirty="0" smtClean="0"/>
              <a:t>fbc.pionier.net.pl </a:t>
            </a:r>
            <a:endParaRPr lang="en-GB" sz="1400" b="1" dirty="0"/>
          </a:p>
        </p:txBody>
      </p:sp>
      <p:sp>
        <p:nvSpPr>
          <p:cNvPr id="43" name="Rounded Rectangle 42"/>
          <p:cNvSpPr/>
          <p:nvPr/>
        </p:nvSpPr>
        <p:spPr>
          <a:xfrm>
            <a:off x="3074011" y="358440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None of these</a:t>
            </a:r>
            <a:endParaRPr lang="en-US" sz="1050" b="1" dirty="0">
              <a:solidFill>
                <a:srgbClr val="FF33CC"/>
              </a:solidFill>
            </a:endParaRPr>
          </a:p>
        </p:txBody>
      </p:sp>
      <p:sp>
        <p:nvSpPr>
          <p:cNvPr id="44" name="Rounded Rectangle 43"/>
          <p:cNvSpPr/>
          <p:nvPr/>
        </p:nvSpPr>
        <p:spPr>
          <a:xfrm>
            <a:off x="3083536" y="40225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MARKET SPECIFIC:</a:t>
            </a:r>
            <a:endParaRPr lang="en-US" sz="1050" b="1" dirty="0">
              <a:solidFill>
                <a:srgbClr val="FF33CC"/>
              </a:solidFill>
            </a:endParaRPr>
          </a:p>
        </p:txBody>
      </p:sp>
      <p:sp>
        <p:nvSpPr>
          <p:cNvPr id="6" name="TextBox 5"/>
          <p:cNvSpPr txBox="1"/>
          <p:nvPr/>
        </p:nvSpPr>
        <p:spPr>
          <a:xfrm>
            <a:off x="6874173" y="1853812"/>
            <a:ext cx="1047750" cy="461665"/>
          </a:xfrm>
          <a:prstGeom prst="rect">
            <a:avLst/>
          </a:prstGeom>
          <a:noFill/>
        </p:spPr>
        <p:txBody>
          <a:bodyPr wrap="square" rtlCol="0">
            <a:spAutoFit/>
          </a:bodyPr>
          <a:lstStyle/>
          <a:p>
            <a:pPr algn="ctr"/>
            <a:r>
              <a:rPr lang="en-GB" sz="1200" b="1" dirty="0" smtClean="0"/>
              <a:t>Aware of </a:t>
            </a:r>
            <a:r>
              <a:rPr lang="en-GB" sz="1200" b="1" dirty="0" err="1" smtClean="0"/>
              <a:t>europeana</a:t>
            </a:r>
            <a:endParaRPr lang="nl-BE" sz="1200" b="1" dirty="0"/>
          </a:p>
        </p:txBody>
      </p:sp>
      <p:sp>
        <p:nvSpPr>
          <p:cNvPr id="34" name="TextBox 33"/>
          <p:cNvSpPr txBox="1"/>
          <p:nvPr/>
        </p:nvSpPr>
        <p:spPr>
          <a:xfrm>
            <a:off x="5266249" y="1906280"/>
            <a:ext cx="667209" cy="369332"/>
          </a:xfrm>
          <a:prstGeom prst="rect">
            <a:avLst/>
          </a:prstGeom>
          <a:blipFill>
            <a:blip r:embed="rId5"/>
            <a:stretch>
              <a:fillRect/>
            </a:stretch>
          </a:blipFill>
        </p:spPr>
        <p:txBody>
          <a:bodyPr wrap="square" rtlCol="0">
            <a:spAutoFit/>
          </a:bodyPr>
          <a:lstStyle/>
          <a:p>
            <a:pPr algn="ctr"/>
            <a:r>
              <a:rPr lang="en-GB" b="1" dirty="0" smtClean="0"/>
              <a:t>W2</a:t>
            </a:r>
            <a:endParaRPr lang="nl-BE" b="1" dirty="0"/>
          </a:p>
        </p:txBody>
      </p:sp>
      <p:sp>
        <p:nvSpPr>
          <p:cNvPr id="35" name="TextBox 34"/>
          <p:cNvSpPr txBox="1"/>
          <p:nvPr/>
        </p:nvSpPr>
        <p:spPr>
          <a:xfrm>
            <a:off x="6207958" y="1885711"/>
            <a:ext cx="667209" cy="369332"/>
          </a:xfrm>
          <a:prstGeom prst="rect">
            <a:avLst/>
          </a:prstGeom>
          <a:blipFill>
            <a:blip r:embed="rId5"/>
            <a:stretch>
              <a:fillRect/>
            </a:stretch>
          </a:blipFill>
        </p:spPr>
        <p:txBody>
          <a:bodyPr wrap="square" rtlCol="0">
            <a:spAutoFit/>
          </a:bodyPr>
          <a:lstStyle/>
          <a:p>
            <a:pPr algn="ctr"/>
            <a:r>
              <a:rPr lang="en-GB" b="1" dirty="0" smtClean="0"/>
              <a:t>W1</a:t>
            </a:r>
            <a:endParaRPr lang="nl-BE" b="1" dirty="0"/>
          </a:p>
        </p:txBody>
      </p:sp>
      <p:graphicFrame>
        <p:nvGraphicFramePr>
          <p:cNvPr id="32" name="Table 31"/>
          <p:cNvGraphicFramePr>
            <a:graphicFrameLocks noGrp="1"/>
          </p:cNvGraphicFramePr>
          <p:nvPr>
            <p:extLst>
              <p:ext uri="{D42A27DB-BD31-4B8C-83A1-F6EECF244321}">
                <p14:modId xmlns:p14="http://schemas.microsoft.com/office/powerpoint/2010/main" val="2075268677"/>
              </p:ext>
            </p:extLst>
          </p:nvPr>
        </p:nvGraphicFramePr>
        <p:xfrm>
          <a:off x="5247312" y="4433059"/>
          <a:ext cx="2613489" cy="559108"/>
        </p:xfrm>
        <a:graphic>
          <a:graphicData uri="http://schemas.openxmlformats.org/drawingml/2006/table">
            <a:tbl>
              <a:tblPr firstRow="1" bandRow="1"/>
              <a:tblGrid>
                <a:gridCol w="871163"/>
                <a:gridCol w="871163"/>
                <a:gridCol w="871163"/>
              </a:tblGrid>
              <a:tr h="279554">
                <a:tc>
                  <a:txBody>
                    <a:bodyPr/>
                    <a:lstStyle/>
                    <a:p>
                      <a:pPr algn="ctr" fontAlgn="t"/>
                      <a:r>
                        <a:rPr lang="en-GB" sz="1200" b="1" i="0" u="none" strike="noStrike" dirty="0" smtClean="0">
                          <a:solidFill>
                            <a:schemeClr val="tx1"/>
                          </a:solidFill>
                          <a:effectLst/>
                          <a:latin typeface="Arial"/>
                        </a:rPr>
                        <a:t>40%</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32%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66%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22%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17%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98256801"/>
              </p:ext>
            </p:extLst>
          </p:nvPr>
        </p:nvGraphicFramePr>
        <p:xfrm>
          <a:off x="7939418" y="2380869"/>
          <a:ext cx="533400" cy="1425605"/>
        </p:xfrm>
        <a:graphic>
          <a:graphicData uri="http://schemas.openxmlformats.org/drawingml/2006/table">
            <a:tbl>
              <a:tblPr firstRow="1" bandRow="1">
                <a:tableStyleId>{5C22544A-7EE6-4342-B048-85BDC9FD1C3A}</a:tableStyleId>
              </a:tblPr>
              <a:tblGrid>
                <a:gridCol w="533400"/>
              </a:tblGrid>
              <a:tr h="285121">
                <a:tc>
                  <a:txBody>
                    <a:bodyPr/>
                    <a:lstStyle/>
                    <a:p>
                      <a:pPr algn="ctr" fontAlgn="b"/>
                      <a:r>
                        <a:rPr lang="en-GB" sz="1200" b="1" i="0" u="none" strike="noStrike" kern="1200" dirty="0" smtClean="0">
                          <a:solidFill>
                            <a:schemeClr val="tx1"/>
                          </a:solidFill>
                          <a:effectLst/>
                          <a:latin typeface="Arial"/>
                          <a:ea typeface="+mn-ea"/>
                          <a:cs typeface="+mn-cs"/>
                        </a:rPr>
                        <a:t>103</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33CC"/>
                    </a:solidFill>
                  </a:tcPr>
                </a:tc>
              </a:tr>
              <a:tr h="285121">
                <a:tc>
                  <a:txBody>
                    <a:bodyPr/>
                    <a:lstStyle/>
                    <a:p>
                      <a:pPr algn="ctr" fontAlgn="b"/>
                      <a:r>
                        <a:rPr lang="en-GB" sz="1200" b="1" i="0" u="none" strike="noStrike" kern="1200" dirty="0" smtClean="0">
                          <a:solidFill>
                            <a:schemeClr val="tx1"/>
                          </a:solidFill>
                          <a:effectLst/>
                          <a:latin typeface="Arial"/>
                          <a:ea typeface="+mn-ea"/>
                          <a:cs typeface="+mn-cs"/>
                        </a:rPr>
                        <a:t>110</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33CC"/>
                    </a:solidFill>
                  </a:tcPr>
                </a:tc>
              </a:tr>
              <a:tr h="285121">
                <a:tc>
                  <a:txBody>
                    <a:bodyPr/>
                    <a:lstStyle/>
                    <a:p>
                      <a:pPr algn="ctr" fontAlgn="b"/>
                      <a:r>
                        <a:rPr lang="en-GB" sz="1200" b="1" i="0" u="none" strike="noStrike" kern="1200" dirty="0" smtClean="0">
                          <a:solidFill>
                            <a:schemeClr val="tx1"/>
                          </a:solidFill>
                          <a:effectLst/>
                          <a:latin typeface="Arial"/>
                          <a:ea typeface="+mn-ea"/>
                          <a:cs typeface="+mn-cs"/>
                        </a:rPr>
                        <a:t>110</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33CC"/>
                    </a:solidFill>
                  </a:tcPr>
                </a:tc>
              </a:tr>
              <a:tr h="285121">
                <a:tc>
                  <a:txBody>
                    <a:bodyPr/>
                    <a:lstStyle/>
                    <a:p>
                      <a:pPr algn="ctr" fontAlgn="b"/>
                      <a:r>
                        <a:rPr lang="en-GB" sz="1200" b="1" i="0" u="none" strike="noStrike" kern="1200" dirty="0" smtClean="0">
                          <a:solidFill>
                            <a:schemeClr val="tx1"/>
                          </a:solidFill>
                          <a:effectLst/>
                          <a:latin typeface="Arial"/>
                          <a:ea typeface="+mn-ea"/>
                          <a:cs typeface="+mn-cs"/>
                        </a:rPr>
                        <a:t>233</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33CC"/>
                    </a:solidFill>
                  </a:tcPr>
                </a:tc>
              </a:tr>
              <a:tr h="285121">
                <a:tc>
                  <a:txBody>
                    <a:bodyPr/>
                    <a:lstStyle/>
                    <a:p>
                      <a:pPr algn="ctr" fontAlgn="b"/>
                      <a:r>
                        <a:rPr lang="en-GB" sz="1200" b="1" i="0" u="none" strike="noStrike" kern="1200" dirty="0" smtClean="0">
                          <a:solidFill>
                            <a:schemeClr val="tx1"/>
                          </a:solidFill>
                          <a:effectLst/>
                          <a:latin typeface="Arial"/>
                          <a:ea typeface="+mn-ea"/>
                          <a:cs typeface="+mn-cs"/>
                        </a:rPr>
                        <a:t>50</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33CC"/>
                    </a:solidFill>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314303875"/>
              </p:ext>
            </p:extLst>
          </p:nvPr>
        </p:nvGraphicFramePr>
        <p:xfrm>
          <a:off x="7930759" y="4435372"/>
          <a:ext cx="533400" cy="570242"/>
        </p:xfrm>
        <a:graphic>
          <a:graphicData uri="http://schemas.openxmlformats.org/drawingml/2006/table">
            <a:tbl>
              <a:tblPr firstRow="1" bandRow="1">
                <a:tableStyleId>{5C22544A-7EE6-4342-B048-85BDC9FD1C3A}</a:tableStyleId>
              </a:tblPr>
              <a:tblGrid>
                <a:gridCol w="533400"/>
              </a:tblGrid>
              <a:tr h="285121">
                <a:tc>
                  <a:txBody>
                    <a:bodyPr/>
                    <a:lstStyle/>
                    <a:p>
                      <a:pPr algn="ctr" fontAlgn="b"/>
                      <a:r>
                        <a:rPr lang="en-GB" sz="1200" b="1" i="0" u="none" strike="noStrike" kern="1200" dirty="0" smtClean="0">
                          <a:solidFill>
                            <a:schemeClr val="tx1"/>
                          </a:solidFill>
                          <a:effectLst/>
                          <a:latin typeface="Arial"/>
                          <a:ea typeface="+mn-ea"/>
                          <a:cs typeface="+mn-cs"/>
                        </a:rPr>
                        <a:t>125</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33CC"/>
                    </a:solidFill>
                  </a:tcPr>
                </a:tc>
              </a:tr>
              <a:tr h="285121">
                <a:tc>
                  <a:txBody>
                    <a:bodyPr/>
                    <a:lstStyle/>
                    <a:p>
                      <a:pPr algn="ctr" fontAlgn="b"/>
                      <a:r>
                        <a:rPr lang="en-GB" sz="1200" b="1" i="0" u="none" strike="noStrike" kern="1200" dirty="0" smtClean="0">
                          <a:solidFill>
                            <a:schemeClr val="tx1"/>
                          </a:solidFill>
                          <a:effectLst/>
                          <a:latin typeface="Arial"/>
                          <a:ea typeface="+mn-ea"/>
                          <a:cs typeface="+mn-cs"/>
                        </a:rPr>
                        <a:t>129</a:t>
                      </a:r>
                      <a:endParaRPr lang="en-GB" sz="1200" b="1" i="0" u="none" strike="noStrike" kern="1200" dirty="0">
                        <a:solidFill>
                          <a:schemeClr val="tx1"/>
                        </a:solidFill>
                        <a:effectLst/>
                        <a:latin typeface="Arial"/>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33CC"/>
                    </a:solidFill>
                  </a:tcPr>
                </a:tc>
              </a:tr>
            </a:tbl>
          </a:graphicData>
        </a:graphic>
      </p:graphicFrame>
      <p:sp>
        <p:nvSpPr>
          <p:cNvPr id="37" name="TextBox 36"/>
          <p:cNvSpPr txBox="1"/>
          <p:nvPr/>
        </p:nvSpPr>
        <p:spPr>
          <a:xfrm>
            <a:off x="7664553" y="1899882"/>
            <a:ext cx="1047750" cy="276999"/>
          </a:xfrm>
          <a:prstGeom prst="rect">
            <a:avLst/>
          </a:prstGeom>
          <a:noFill/>
        </p:spPr>
        <p:txBody>
          <a:bodyPr wrap="square" rtlCol="0">
            <a:spAutoFit/>
          </a:bodyPr>
          <a:lstStyle/>
          <a:p>
            <a:pPr algn="ctr"/>
            <a:r>
              <a:rPr lang="en-GB" sz="1200" b="1" dirty="0" smtClean="0"/>
              <a:t>Index</a:t>
            </a:r>
            <a:endParaRPr lang="nl-BE" sz="1200" b="1" dirty="0"/>
          </a:p>
        </p:txBody>
      </p:sp>
    </p:spTree>
    <p:extLst>
      <p:ext uri="{BB962C8B-B14F-4D97-AF65-F5344CB8AC3E}">
        <p14:creationId xmlns:p14="http://schemas.microsoft.com/office/powerpoint/2010/main" val="537313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877050" cy="945349"/>
          </a:xfrm>
        </p:spPr>
        <p:txBody>
          <a:bodyPr/>
          <a:lstStyle/>
          <a:p>
            <a:r>
              <a:rPr lang="en-GB" sz="2800" dirty="0" smtClean="0"/>
              <a:t>Awareness of </a:t>
            </a:r>
            <a:r>
              <a:rPr lang="en-GB" sz="2800" dirty="0" err="1"/>
              <a:t>e</a:t>
            </a:r>
            <a:r>
              <a:rPr lang="en-GB" sz="2800" dirty="0" err="1" smtClean="0"/>
              <a:t>uropeana</a:t>
            </a:r>
            <a:r>
              <a:rPr lang="en-GB" sz="2800" dirty="0" smtClean="0"/>
              <a:t> has increased</a:t>
            </a:r>
            <a:endParaRPr lang="en-GB" sz="28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9" name="Rectangle 8"/>
          <p:cNvSpPr/>
          <p:nvPr/>
        </p:nvSpPr>
        <p:spPr>
          <a:xfrm>
            <a:off x="171449" y="5723662"/>
            <a:ext cx="7248525" cy="338554"/>
          </a:xfrm>
          <a:prstGeom prst="rect">
            <a:avLst/>
          </a:prstGeom>
        </p:spPr>
        <p:txBody>
          <a:bodyPr wrap="square">
            <a:spAutoFit/>
          </a:bodyPr>
          <a:lstStyle/>
          <a:p>
            <a:r>
              <a:rPr lang="en-GB" sz="800" dirty="0" smtClean="0"/>
              <a:t>Q8. Which </a:t>
            </a:r>
            <a:r>
              <a:rPr lang="en-GB" sz="800" dirty="0"/>
              <a:t>of the following websites which contain art, museum collections, digitised books and cultural history are you aware of</a:t>
            </a:r>
            <a:r>
              <a:rPr lang="en-GB" sz="800" dirty="0" smtClean="0"/>
              <a:t>?</a:t>
            </a:r>
            <a:endParaRPr lang="en-GB" sz="800" dirty="0" smtClean="0">
              <a:latin typeface="Arial" pitchFamily="34" charset="0"/>
              <a:cs typeface="Arial" pitchFamily="34" charset="0"/>
            </a:endParaRPr>
          </a:p>
          <a:p>
            <a:r>
              <a:rPr lang="en-GB" sz="800" dirty="0" smtClean="0">
                <a:latin typeface="Arial" pitchFamily="34" charset="0"/>
                <a:cs typeface="Arial" pitchFamily="34" charset="0"/>
              </a:rPr>
              <a:t>Base: Poland n=558</a:t>
            </a:r>
            <a:endParaRPr lang="en-GB" sz="800" dirty="0">
              <a:latin typeface="Arial" pitchFamily="34" charset="0"/>
              <a:cs typeface="Arial" pitchFamily="34" charset="0"/>
            </a:endParaRPr>
          </a:p>
        </p:txBody>
      </p:sp>
      <p:sp>
        <p:nvSpPr>
          <p:cNvPr id="1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3" name="Rectangle 12"/>
          <p:cNvSpPr/>
          <p:nvPr/>
        </p:nvSpPr>
        <p:spPr>
          <a:xfrm rot="548545">
            <a:off x="7129893" y="1147085"/>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7536957" y="834149"/>
            <a:ext cx="132100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159129" y="1125824"/>
            <a:ext cx="280716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AWARENESS</a:t>
            </a:r>
            <a:endParaRPr lang="nl-BE" b="1" dirty="0">
              <a:solidFill>
                <a:schemeClr val="bg1"/>
              </a:solidFill>
              <a:latin typeface="Arial Black" pitchFamily="34" charset="0"/>
              <a:cs typeface="Arial" pitchFamily="34" charset="0"/>
            </a:endParaRPr>
          </a:p>
        </p:txBody>
      </p:sp>
      <p:pic>
        <p:nvPicPr>
          <p:cNvPr id="15" name="Picture 4" descr="High-Res Stock Photography: Damsel In Dist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667382"/>
            <a:ext cx="3444872" cy="397141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838450" y="1705635"/>
            <a:ext cx="5796092" cy="3693755"/>
          </a:xfrm>
          <a:prstGeom prst="roundRect">
            <a:avLst>
              <a:gd name="adj" fmla="val 3784"/>
            </a:avLst>
          </a:prstGeom>
          <a:solidFill>
            <a:schemeClr val="bg1">
              <a:lumMod val="95000"/>
            </a:schemeClr>
          </a:solidFill>
          <a:ln w="9525" cap="flat" cmpd="sng" algn="ctr">
            <a:noFill/>
            <a:prstDash val="solid"/>
          </a:ln>
          <a:effectLst>
            <a:outerShdw blurRad="222250" dir="2880000" sx="102000" sy="102000" algn="tl" rotWithShape="0">
              <a:prstClr val="black">
                <a:alpha val="40000"/>
              </a:prstClr>
            </a:outerShdw>
          </a:effectLst>
        </p:spPr>
        <p:txBody>
          <a:bodyPr anchor="ctr"/>
          <a:lstStyle/>
          <a:p>
            <a:pPr algn="ctr" defTabSz="914400">
              <a:defRPr/>
            </a:pPr>
            <a:endParaRPr lang="en-GB" kern="0" dirty="0">
              <a:solidFill>
                <a:prstClr val="white"/>
              </a:solidFill>
              <a:latin typeface="Verdana"/>
              <a:cs typeface="Arial"/>
            </a:endParaRPr>
          </a:p>
        </p:txBody>
      </p:sp>
      <p:sp>
        <p:nvSpPr>
          <p:cNvPr id="21" name="Rounded Rectangle 20"/>
          <p:cNvSpPr/>
          <p:nvPr/>
        </p:nvSpPr>
        <p:spPr>
          <a:xfrm>
            <a:off x="3074011" y="2406827"/>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a:solidFill>
                  <a:srgbClr val="FF33CC"/>
                </a:solidFill>
              </a:rPr>
              <a:t>Wikipedia</a:t>
            </a:r>
            <a:endParaRPr lang="en-US" sz="1050" b="1" dirty="0">
              <a:solidFill>
                <a:srgbClr val="FF33CC"/>
              </a:solidFill>
            </a:endParaRPr>
          </a:p>
        </p:txBody>
      </p:sp>
      <p:sp>
        <p:nvSpPr>
          <p:cNvPr id="12" name="TextBox 11"/>
          <p:cNvSpPr txBox="1"/>
          <p:nvPr/>
        </p:nvSpPr>
        <p:spPr>
          <a:xfrm rot="775276">
            <a:off x="6082576" y="664263"/>
            <a:ext cx="2542867" cy="369332"/>
          </a:xfrm>
          <a:prstGeom prst="rect">
            <a:avLst/>
          </a:prstGeom>
          <a:noFill/>
        </p:spPr>
        <p:txBody>
          <a:bodyPr wrap="square" rtlCol="0">
            <a:spAutoFit/>
          </a:bodyPr>
          <a:lstStyle/>
          <a:p>
            <a:pPr algn="r"/>
            <a:r>
              <a:rPr lang="nl-BE" b="1" dirty="0">
                <a:solidFill>
                  <a:schemeClr val="bg1"/>
                </a:solidFill>
                <a:latin typeface="Arial Black" pitchFamily="34" charset="0"/>
                <a:cs typeface="Arial" pitchFamily="34" charset="0"/>
              </a:rPr>
              <a:t>AIDED</a:t>
            </a:r>
          </a:p>
        </p:txBody>
      </p:sp>
      <p:sp>
        <p:nvSpPr>
          <p:cNvPr id="22" name="Rounded Rectangle 21"/>
          <p:cNvSpPr/>
          <p:nvPr/>
        </p:nvSpPr>
        <p:spPr>
          <a:xfrm>
            <a:off x="3074011" y="2695576"/>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Books</a:t>
            </a:r>
            <a:endParaRPr lang="en-US" sz="1050" b="1" dirty="0">
              <a:solidFill>
                <a:srgbClr val="FF33CC"/>
              </a:solidFill>
            </a:endParaRPr>
          </a:p>
        </p:txBody>
      </p:sp>
      <p:sp>
        <p:nvSpPr>
          <p:cNvPr id="24" name="Rounded Rectangle 23"/>
          <p:cNvSpPr/>
          <p:nvPr/>
        </p:nvSpPr>
        <p:spPr>
          <a:xfrm>
            <a:off x="3074011" y="29938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Google Art Project</a:t>
            </a:r>
            <a:endParaRPr lang="en-US" sz="1050" b="1" dirty="0">
              <a:solidFill>
                <a:srgbClr val="FF33CC"/>
              </a:solidFill>
            </a:endParaRPr>
          </a:p>
        </p:txBody>
      </p:sp>
      <p:sp>
        <p:nvSpPr>
          <p:cNvPr id="25" name="Rounded Rectangle 24"/>
          <p:cNvSpPr/>
          <p:nvPr/>
        </p:nvSpPr>
        <p:spPr>
          <a:xfrm>
            <a:off x="3074011" y="3289125"/>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europeana</a:t>
            </a:r>
            <a:endParaRPr lang="en-US" sz="1050" b="1" dirty="0">
              <a:solidFill>
                <a:srgbClr val="FF33CC"/>
              </a:solidFill>
            </a:endParaRPr>
          </a:p>
        </p:txBody>
      </p:sp>
      <p:cxnSp>
        <p:nvCxnSpPr>
          <p:cNvPr id="19" name="Straight Connector 18"/>
          <p:cNvCxnSpPr/>
          <p:nvPr/>
        </p:nvCxnSpPr>
        <p:spPr>
          <a:xfrm>
            <a:off x="3074011" y="3863624"/>
            <a:ext cx="5393714" cy="8542"/>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3" name="Rounded Rectangle 42"/>
          <p:cNvSpPr/>
          <p:nvPr/>
        </p:nvSpPr>
        <p:spPr>
          <a:xfrm>
            <a:off x="3074011" y="358440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None of these</a:t>
            </a:r>
            <a:endParaRPr lang="en-US" sz="1050" b="1" dirty="0">
              <a:solidFill>
                <a:srgbClr val="FF33CC"/>
              </a:solidFill>
            </a:endParaRPr>
          </a:p>
        </p:txBody>
      </p:sp>
      <p:sp>
        <p:nvSpPr>
          <p:cNvPr id="44" name="Rounded Rectangle 43"/>
          <p:cNvSpPr/>
          <p:nvPr/>
        </p:nvSpPr>
        <p:spPr>
          <a:xfrm>
            <a:off x="3083536" y="4022550"/>
            <a:ext cx="1432449" cy="222074"/>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rgbClr val="FF33CC"/>
                </a:solidFill>
              </a:rPr>
              <a:t>MARKET SPECIFIC:</a:t>
            </a:r>
            <a:endParaRPr lang="en-US" sz="1050" b="1" dirty="0">
              <a:solidFill>
                <a:srgbClr val="FF33CC"/>
              </a:solidFill>
            </a:endParaRPr>
          </a:p>
        </p:txBody>
      </p:sp>
      <p:graphicFrame>
        <p:nvGraphicFramePr>
          <p:cNvPr id="29" name="Table 28"/>
          <p:cNvGraphicFramePr>
            <a:graphicFrameLocks noGrp="1"/>
          </p:cNvGraphicFramePr>
          <p:nvPr>
            <p:extLst>
              <p:ext uri="{D42A27DB-BD31-4B8C-83A1-F6EECF244321}">
                <p14:modId xmlns:p14="http://schemas.microsoft.com/office/powerpoint/2010/main" val="1393586809"/>
              </p:ext>
            </p:extLst>
          </p:nvPr>
        </p:nvGraphicFramePr>
        <p:xfrm>
          <a:off x="4630230" y="2402508"/>
          <a:ext cx="3758856" cy="1397770"/>
        </p:xfrm>
        <a:graphic>
          <a:graphicData uri="http://schemas.openxmlformats.org/drawingml/2006/table">
            <a:tbl>
              <a:tblPr firstRow="1" bandRow="1"/>
              <a:tblGrid>
                <a:gridCol w="939714"/>
                <a:gridCol w="939714"/>
                <a:gridCol w="939714"/>
                <a:gridCol w="939714"/>
              </a:tblGrid>
              <a:tr h="279554">
                <a:tc>
                  <a:txBody>
                    <a:bodyPr/>
                    <a:lstStyle/>
                    <a:p>
                      <a:pPr algn="ctr" fontAlgn="t"/>
                      <a:r>
                        <a:rPr lang="en-GB" sz="1200" b="1" i="0" u="none" strike="noStrike" dirty="0" smtClean="0">
                          <a:solidFill>
                            <a:schemeClr val="tx1"/>
                          </a:solidFill>
                          <a:effectLst/>
                          <a:latin typeface="Arial"/>
                        </a:rPr>
                        <a:t>92%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90%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94%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87%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53%</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60%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56%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58%</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32%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34%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45%</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14%</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27%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16%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37%</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2%</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2" name="Rectangle 31"/>
          <p:cNvSpPr/>
          <p:nvPr/>
        </p:nvSpPr>
        <p:spPr>
          <a:xfrm>
            <a:off x="2944521" y="4415469"/>
            <a:ext cx="1793248" cy="276999"/>
          </a:xfrm>
          <a:prstGeom prst="rect">
            <a:avLst/>
          </a:prstGeom>
        </p:spPr>
        <p:txBody>
          <a:bodyPr wrap="none">
            <a:spAutoFit/>
          </a:bodyPr>
          <a:lstStyle/>
          <a:p>
            <a:r>
              <a:rPr lang="en-GB" sz="1200" dirty="0" smtClean="0"/>
              <a:t>www</a:t>
            </a:r>
            <a:r>
              <a:rPr lang="en-GB" sz="1200" dirty="0"/>
              <a:t>. </a:t>
            </a:r>
            <a:r>
              <a:rPr lang="en-GB" sz="1200" dirty="0" smtClean="0"/>
              <a:t>cyfrowe.mnw.art.pl</a:t>
            </a:r>
            <a:endParaRPr lang="en-GB" sz="1200" b="1" dirty="0"/>
          </a:p>
        </p:txBody>
      </p:sp>
      <p:sp>
        <p:nvSpPr>
          <p:cNvPr id="36" name="Rectangle 35"/>
          <p:cNvSpPr/>
          <p:nvPr/>
        </p:nvSpPr>
        <p:spPr>
          <a:xfrm>
            <a:off x="2929047" y="4752535"/>
            <a:ext cx="1674497" cy="276999"/>
          </a:xfrm>
          <a:prstGeom prst="rect">
            <a:avLst/>
          </a:prstGeom>
        </p:spPr>
        <p:txBody>
          <a:bodyPr wrap="none">
            <a:spAutoFit/>
          </a:bodyPr>
          <a:lstStyle/>
          <a:p>
            <a:r>
              <a:rPr lang="en-GB" sz="1200" dirty="0"/>
              <a:t>www. </a:t>
            </a:r>
            <a:r>
              <a:rPr lang="en-GB" sz="1200" dirty="0" smtClean="0"/>
              <a:t>fbc.pionier.net.pl </a:t>
            </a:r>
            <a:endParaRPr lang="en-GB" sz="1200" b="1" dirty="0"/>
          </a:p>
        </p:txBody>
      </p:sp>
      <p:sp>
        <p:nvSpPr>
          <p:cNvPr id="37" name="TextBox 36"/>
          <p:cNvSpPr txBox="1"/>
          <p:nvPr/>
        </p:nvSpPr>
        <p:spPr>
          <a:xfrm>
            <a:off x="5519148" y="1727779"/>
            <a:ext cx="1009243" cy="646331"/>
          </a:xfrm>
          <a:prstGeom prst="rect">
            <a:avLst/>
          </a:prstGeom>
          <a:noFill/>
        </p:spPr>
        <p:txBody>
          <a:bodyPr wrap="square" rtlCol="0">
            <a:spAutoFit/>
          </a:bodyPr>
          <a:lstStyle/>
          <a:p>
            <a:pPr algn="ctr"/>
            <a:r>
              <a:rPr lang="en-GB" sz="1200" b="1" dirty="0" smtClean="0"/>
              <a:t>Interested in arts &amp; culture</a:t>
            </a:r>
            <a:endParaRPr lang="nl-BE" sz="1200" b="1" dirty="0"/>
          </a:p>
        </p:txBody>
      </p:sp>
      <p:sp>
        <p:nvSpPr>
          <p:cNvPr id="38" name="TextBox 37"/>
          <p:cNvSpPr txBox="1"/>
          <p:nvPr/>
        </p:nvSpPr>
        <p:spPr>
          <a:xfrm>
            <a:off x="4736928" y="1866251"/>
            <a:ext cx="667209" cy="369332"/>
          </a:xfrm>
          <a:prstGeom prst="rect">
            <a:avLst/>
          </a:prstGeom>
          <a:blipFill>
            <a:blip r:embed="rId5"/>
            <a:stretch>
              <a:fillRect/>
            </a:stretch>
          </a:blipFill>
        </p:spPr>
        <p:txBody>
          <a:bodyPr wrap="square" rtlCol="0">
            <a:spAutoFit/>
          </a:bodyPr>
          <a:lstStyle/>
          <a:p>
            <a:pPr algn="ctr"/>
            <a:r>
              <a:rPr lang="en-GB" b="1" dirty="0" smtClean="0"/>
              <a:t>W2</a:t>
            </a:r>
            <a:endParaRPr lang="nl-BE" b="1" dirty="0"/>
          </a:p>
        </p:txBody>
      </p:sp>
      <p:graphicFrame>
        <p:nvGraphicFramePr>
          <p:cNvPr id="40" name="Table 39"/>
          <p:cNvGraphicFramePr>
            <a:graphicFrameLocks noGrp="1"/>
          </p:cNvGraphicFramePr>
          <p:nvPr>
            <p:extLst>
              <p:ext uri="{D42A27DB-BD31-4B8C-83A1-F6EECF244321}">
                <p14:modId xmlns:p14="http://schemas.microsoft.com/office/powerpoint/2010/main" val="366848420"/>
              </p:ext>
            </p:extLst>
          </p:nvPr>
        </p:nvGraphicFramePr>
        <p:xfrm>
          <a:off x="4651864" y="4433059"/>
          <a:ext cx="3735072" cy="559108"/>
        </p:xfrm>
        <a:graphic>
          <a:graphicData uri="http://schemas.openxmlformats.org/drawingml/2006/table">
            <a:tbl>
              <a:tblPr firstRow="1" bandRow="1"/>
              <a:tblGrid>
                <a:gridCol w="933768"/>
                <a:gridCol w="933768"/>
                <a:gridCol w="933768"/>
                <a:gridCol w="933768"/>
              </a:tblGrid>
              <a:tr h="279554">
                <a:tc>
                  <a:txBody>
                    <a:bodyPr/>
                    <a:lstStyle/>
                    <a:p>
                      <a:pPr algn="ctr" fontAlgn="t"/>
                      <a:r>
                        <a:rPr lang="en-GB" sz="1200" b="1" i="0" u="none" strike="noStrike" dirty="0" smtClean="0">
                          <a:solidFill>
                            <a:schemeClr val="tx1"/>
                          </a:solidFill>
                          <a:effectLst/>
                          <a:latin typeface="Arial"/>
                        </a:rPr>
                        <a:t>40%</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60%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45%</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65%</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79554">
                <a:tc>
                  <a:txBody>
                    <a:bodyPr/>
                    <a:lstStyle/>
                    <a:p>
                      <a:pPr algn="ctr" fontAlgn="t"/>
                      <a:r>
                        <a:rPr lang="en-GB" sz="1200" b="1" i="0" u="none" strike="noStrike" dirty="0" smtClean="0">
                          <a:solidFill>
                            <a:schemeClr val="tx1"/>
                          </a:solidFill>
                          <a:effectLst/>
                          <a:latin typeface="Arial"/>
                        </a:rPr>
                        <a:t>22%</a:t>
                      </a:r>
                      <a:endParaRPr lang="en-GB" sz="1200" b="1" i="0" u="none" strike="noStrike" dirty="0">
                        <a:solidFill>
                          <a:schemeClr val="tx1"/>
                        </a:solidFill>
                        <a:effectLst/>
                        <a:latin typeface="Arial"/>
                      </a:endParaRPr>
                    </a:p>
                  </a:txBody>
                  <a:tcPr marL="7620" marR="7620" marT="7620" marB="0" anchor="ctr">
                    <a:lnL w="12700" cmpd="sng">
                      <a:noFill/>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36%</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24%</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200" b="1" i="0" u="none" strike="noStrike" dirty="0" smtClean="0">
                          <a:solidFill>
                            <a:schemeClr val="tx1"/>
                          </a:solidFill>
                          <a:effectLst/>
                          <a:latin typeface="Arial"/>
                        </a:rPr>
                        <a:t>40%</a:t>
                      </a:r>
                      <a:endParaRPr lang="en-GB" sz="1200" b="1" i="0" u="none" strike="noStrike" dirty="0">
                        <a:solidFill>
                          <a:schemeClr val="tx1"/>
                        </a:solidFill>
                        <a:effectLst/>
                        <a:latin typeface="Arial"/>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1" name="TextBox 40"/>
          <p:cNvSpPr txBox="1"/>
          <p:nvPr/>
        </p:nvSpPr>
        <p:spPr>
          <a:xfrm>
            <a:off x="6434624" y="1791820"/>
            <a:ext cx="1038515" cy="461665"/>
          </a:xfrm>
          <a:prstGeom prst="rect">
            <a:avLst/>
          </a:prstGeom>
          <a:noFill/>
        </p:spPr>
        <p:txBody>
          <a:bodyPr wrap="square" rtlCol="0">
            <a:spAutoFit/>
          </a:bodyPr>
          <a:lstStyle/>
          <a:p>
            <a:pPr algn="ctr"/>
            <a:r>
              <a:rPr lang="en-GB" sz="1200" b="1" dirty="0" smtClean="0"/>
              <a:t>Interested in 1989 events</a:t>
            </a:r>
            <a:endParaRPr lang="nl-BE" sz="1200" b="1" dirty="0"/>
          </a:p>
        </p:txBody>
      </p:sp>
      <p:sp>
        <p:nvSpPr>
          <p:cNvPr id="42" name="TextBox 41"/>
          <p:cNvSpPr txBox="1"/>
          <p:nvPr/>
        </p:nvSpPr>
        <p:spPr>
          <a:xfrm>
            <a:off x="7341968" y="1720927"/>
            <a:ext cx="1076868" cy="646331"/>
          </a:xfrm>
          <a:prstGeom prst="rect">
            <a:avLst/>
          </a:prstGeom>
          <a:noFill/>
        </p:spPr>
        <p:txBody>
          <a:bodyPr wrap="square" rtlCol="0">
            <a:spAutoFit/>
          </a:bodyPr>
          <a:lstStyle/>
          <a:p>
            <a:pPr algn="ctr"/>
            <a:r>
              <a:rPr lang="en-GB" sz="1200" b="1" dirty="0" smtClean="0"/>
              <a:t>Aware of 1989 exhibition</a:t>
            </a:r>
            <a:endParaRPr lang="nl-BE" sz="1200" b="1" dirty="0"/>
          </a:p>
        </p:txBody>
      </p:sp>
    </p:spTree>
    <p:extLst>
      <p:ext uri="{BB962C8B-B14F-4D97-AF65-F5344CB8AC3E}">
        <p14:creationId xmlns:p14="http://schemas.microsoft.com/office/powerpoint/2010/main" val="182672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ogimages.bl.uk/images/019/019ADDOR0000483U00000000%5bSVC2%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7"/>
            <a:ext cx="8778874" cy="68536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7315"/>
          <a:stretch/>
        </p:blipFill>
        <p:spPr>
          <a:xfrm>
            <a:off x="2496081" y="25630"/>
            <a:ext cx="6646332" cy="6858000"/>
          </a:xfrm>
          <a:prstGeom prst="rect">
            <a:avLst/>
          </a:prstGeom>
        </p:spPr>
      </p:pic>
      <p:sp>
        <p:nvSpPr>
          <p:cNvPr id="2" name="Text Placeholder 1"/>
          <p:cNvSpPr>
            <a:spLocks noGrp="1"/>
          </p:cNvSpPr>
          <p:nvPr>
            <p:ph type="body" sz="half" idx="14"/>
          </p:nvPr>
        </p:nvSpPr>
        <p:spPr>
          <a:xfrm>
            <a:off x="3499338" y="945386"/>
            <a:ext cx="5580184" cy="641350"/>
          </a:xfrm>
        </p:spPr>
        <p:txBody>
          <a:bodyPr/>
          <a:lstStyle/>
          <a:p>
            <a:pPr algn="ctr"/>
            <a:r>
              <a:rPr lang="nl-BE" dirty="0" smtClean="0"/>
              <a:t>Agenda</a:t>
            </a:r>
            <a:endParaRPr lang="nl-BE" dirty="0"/>
          </a:p>
          <a:p>
            <a:pPr algn="ctr"/>
            <a:endParaRPr lang="nl-BE" dirty="0"/>
          </a:p>
          <a:p>
            <a:pPr algn="ctr"/>
            <a:endParaRPr lang="nl-BE" dirty="0"/>
          </a:p>
        </p:txBody>
      </p:sp>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pic>
        <p:nvPicPr>
          <p:cNvPr id="8"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1792892"/>
            <a:ext cx="361950" cy="361950"/>
          </a:xfrm>
          <a:prstGeom prst="rect">
            <a:avLst/>
          </a:prstGeom>
          <a:noFill/>
          <a:ln w="9525">
            <a:noFill/>
            <a:miter lim="800000"/>
            <a:headEnd/>
            <a:tailEnd/>
          </a:ln>
        </p:spPr>
      </p:pic>
      <p:sp>
        <p:nvSpPr>
          <p:cNvPr id="3" name="TextBox 2"/>
          <p:cNvSpPr txBox="1"/>
          <p:nvPr/>
        </p:nvSpPr>
        <p:spPr>
          <a:xfrm>
            <a:off x="4600575" y="1771650"/>
            <a:ext cx="3524250" cy="3139321"/>
          </a:xfrm>
          <a:prstGeom prst="rect">
            <a:avLst/>
          </a:prstGeom>
          <a:noFill/>
        </p:spPr>
        <p:txBody>
          <a:bodyPr wrap="square" rtlCol="0">
            <a:spAutoFit/>
          </a:bodyPr>
          <a:lstStyle/>
          <a:p>
            <a:r>
              <a:rPr lang="en-GB" dirty="0" smtClean="0"/>
              <a:t>Background &amp; Objectives Overview</a:t>
            </a:r>
          </a:p>
          <a:p>
            <a:endParaRPr lang="en-GB" dirty="0"/>
          </a:p>
          <a:p>
            <a:r>
              <a:rPr lang="en-GB" dirty="0" smtClean="0"/>
              <a:t>Method, Sample, Weighting</a:t>
            </a:r>
          </a:p>
          <a:p>
            <a:endParaRPr lang="en-GB" dirty="0"/>
          </a:p>
          <a:p>
            <a:r>
              <a:rPr lang="en-GB" dirty="0" smtClean="0"/>
              <a:t>Awareness, Usage &amp; Attitudes</a:t>
            </a:r>
          </a:p>
          <a:p>
            <a:endParaRPr lang="en-GB" dirty="0"/>
          </a:p>
          <a:p>
            <a:r>
              <a:rPr lang="en-GB" dirty="0" smtClean="0"/>
              <a:t>Site Activation</a:t>
            </a:r>
          </a:p>
          <a:p>
            <a:endParaRPr lang="en-GB" dirty="0"/>
          </a:p>
          <a:p>
            <a:r>
              <a:rPr lang="en-GB" dirty="0" smtClean="0"/>
              <a:t>Areas for Improvement</a:t>
            </a:r>
          </a:p>
          <a:p>
            <a:endParaRPr lang="en-GB" dirty="0"/>
          </a:p>
          <a:p>
            <a:r>
              <a:rPr lang="en-GB" dirty="0" smtClean="0"/>
              <a:t>Q &amp; A</a:t>
            </a:r>
            <a:endParaRPr lang="en-GB" dirty="0"/>
          </a:p>
        </p:txBody>
      </p:sp>
      <p:pic>
        <p:nvPicPr>
          <p:cNvPr id="9"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2334757"/>
            <a:ext cx="361950" cy="361950"/>
          </a:xfrm>
          <a:prstGeom prst="rect">
            <a:avLst/>
          </a:prstGeom>
          <a:noFill/>
          <a:ln w="9525">
            <a:noFill/>
            <a:miter lim="800000"/>
            <a:headEnd/>
            <a:tailEnd/>
          </a:ln>
        </p:spPr>
      </p:pic>
      <p:pic>
        <p:nvPicPr>
          <p:cNvPr id="10"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2878818"/>
            <a:ext cx="361950" cy="361950"/>
          </a:xfrm>
          <a:prstGeom prst="rect">
            <a:avLst/>
          </a:prstGeom>
          <a:noFill/>
          <a:ln w="9525">
            <a:noFill/>
            <a:miter lim="800000"/>
            <a:headEnd/>
            <a:tailEnd/>
          </a:ln>
        </p:spPr>
      </p:pic>
      <p:pic>
        <p:nvPicPr>
          <p:cNvPr id="11"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3402769"/>
            <a:ext cx="361950" cy="361950"/>
          </a:xfrm>
          <a:prstGeom prst="rect">
            <a:avLst/>
          </a:prstGeom>
          <a:noFill/>
          <a:ln w="9525">
            <a:noFill/>
            <a:miter lim="800000"/>
            <a:headEnd/>
            <a:tailEnd/>
          </a:ln>
        </p:spPr>
      </p:pic>
      <p:pic>
        <p:nvPicPr>
          <p:cNvPr id="12"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4010711"/>
            <a:ext cx="361950" cy="361950"/>
          </a:xfrm>
          <a:prstGeom prst="rect">
            <a:avLst/>
          </a:prstGeom>
          <a:noFill/>
          <a:ln w="9525">
            <a:noFill/>
            <a:miter lim="800000"/>
            <a:headEnd/>
            <a:tailEnd/>
          </a:ln>
        </p:spPr>
      </p:pic>
      <p:pic>
        <p:nvPicPr>
          <p:cNvPr id="13" name="Picture 12" descr="symbol.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286" y="4498146"/>
            <a:ext cx="361950" cy="361950"/>
          </a:xfrm>
          <a:prstGeom prst="rect">
            <a:avLst/>
          </a:prstGeom>
          <a:noFill/>
          <a:ln w="9525">
            <a:noFill/>
            <a:miter lim="800000"/>
            <a:headEnd/>
            <a:tailEnd/>
          </a:ln>
        </p:spPr>
      </p:pic>
    </p:spTree>
    <p:extLst>
      <p:ext uri="{BB962C8B-B14F-4D97-AF65-F5344CB8AC3E}">
        <p14:creationId xmlns:p14="http://schemas.microsoft.com/office/powerpoint/2010/main" val="1376553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3000" r="-3000"/>
          </a:stretch>
        </a:blipFill>
        <a:effectLst/>
      </p:bgPr>
    </p:bg>
    <p:spTree>
      <p:nvGrpSpPr>
        <p:cNvPr id="1" name=""/>
        <p:cNvGrpSpPr/>
        <p:nvPr/>
      </p:nvGrpSpPr>
      <p:grpSpPr>
        <a:xfrm>
          <a:off x="0" y="0"/>
          <a:ext cx="0" cy="0"/>
          <a:chOff x="0" y="0"/>
          <a:chExt cx="0" cy="0"/>
        </a:xfrm>
      </p:grpSpPr>
      <p:sp>
        <p:nvSpPr>
          <p:cNvPr id="13" name="Rectangle 12"/>
          <p:cNvSpPr/>
          <p:nvPr/>
        </p:nvSpPr>
        <p:spPr>
          <a:xfrm rot="548545">
            <a:off x="7129893" y="764297"/>
            <a:ext cx="18055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1" name="Rectangle 10"/>
          <p:cNvSpPr/>
          <p:nvPr/>
        </p:nvSpPr>
        <p:spPr>
          <a:xfrm rot="775276">
            <a:off x="6787290" y="366469"/>
            <a:ext cx="2080285"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TextBox 13"/>
          <p:cNvSpPr txBox="1"/>
          <p:nvPr/>
        </p:nvSpPr>
        <p:spPr>
          <a:xfrm rot="548545">
            <a:off x="6993968" y="778526"/>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SOURCE</a:t>
            </a:r>
            <a:endParaRPr lang="nl-BE" b="1" dirty="0">
              <a:solidFill>
                <a:schemeClr val="bg1"/>
              </a:solidFill>
              <a:latin typeface="Arial Black" pitchFamily="34" charset="0"/>
              <a:cs typeface="Arial" pitchFamily="34" charset="0"/>
            </a:endParaRPr>
          </a:p>
        </p:txBody>
      </p:sp>
      <p:sp>
        <p:nvSpPr>
          <p:cNvPr id="12" name="TextBox 11"/>
          <p:cNvSpPr txBox="1"/>
          <p:nvPr/>
        </p:nvSpPr>
        <p:spPr>
          <a:xfrm rot="775276">
            <a:off x="6244501" y="321791"/>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AWARENESS</a:t>
            </a:r>
            <a:endParaRPr lang="nl-BE" b="1" dirty="0">
              <a:solidFill>
                <a:schemeClr val="bg1"/>
              </a:solidFill>
              <a:latin typeface="Arial Black" pitchFamily="34" charset="0"/>
              <a:cs typeface="Arial" pitchFamily="34"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 y="5805041"/>
            <a:ext cx="9143996" cy="10515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35" name="Picture 34" descr="Travel&amp;Leisure.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36" name="Picture 35" descr="InSitesConsul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7" name="Rectangle 36"/>
          <p:cNvSpPr/>
          <p:nvPr/>
        </p:nvSpPr>
        <p:spPr>
          <a:xfrm>
            <a:off x="10637" y="252421"/>
            <a:ext cx="6553197" cy="10795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FFFF"/>
                </a:solidFill>
              </a:rPr>
              <a:t>Impact has been made with increased awareness via media and conferences/exhibition *</a:t>
            </a:r>
            <a:endParaRPr lang="en-US" sz="1600" i="1" dirty="0">
              <a:solidFill>
                <a:srgbClr val="FFFFFF"/>
              </a:solidFill>
              <a:latin typeface="Georgia" pitchFamily="18" charset="0"/>
            </a:endParaRPr>
          </a:p>
        </p:txBody>
      </p:sp>
      <p:graphicFrame>
        <p:nvGraphicFramePr>
          <p:cNvPr id="18" name="Chart 17"/>
          <p:cNvGraphicFramePr>
            <a:graphicFrameLocks/>
          </p:cNvGraphicFramePr>
          <p:nvPr>
            <p:extLst>
              <p:ext uri="{D42A27DB-BD31-4B8C-83A1-F6EECF244321}">
                <p14:modId xmlns:p14="http://schemas.microsoft.com/office/powerpoint/2010/main" val="2155247909"/>
              </p:ext>
            </p:extLst>
          </p:nvPr>
        </p:nvGraphicFramePr>
        <p:xfrm>
          <a:off x="194732" y="1766596"/>
          <a:ext cx="7321202" cy="36576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51287767"/>
              </p:ext>
            </p:extLst>
          </p:nvPr>
        </p:nvGraphicFramePr>
        <p:xfrm>
          <a:off x="6355570" y="1576291"/>
          <a:ext cx="1216187" cy="3720316"/>
        </p:xfrm>
        <a:graphic>
          <a:graphicData uri="http://schemas.openxmlformats.org/drawingml/2006/table">
            <a:tbl>
              <a:tblPr firstRow="1" bandRow="1">
                <a:tableStyleId>{5C22544A-7EE6-4342-B048-85BDC9FD1C3A}</a:tableStyleId>
              </a:tblPr>
              <a:tblGrid>
                <a:gridCol w="1216187"/>
              </a:tblGrid>
              <a:tr h="445522">
                <a:tc>
                  <a:txBody>
                    <a:bodyPr/>
                    <a:lstStyle/>
                    <a:p>
                      <a:pPr algn="ctr" fontAlgn="t"/>
                      <a:r>
                        <a:rPr lang="en-GB" sz="1200" b="1" i="0" u="none" strike="noStrike" dirty="0" smtClean="0">
                          <a:solidFill>
                            <a:srgbClr val="000000"/>
                          </a:solidFill>
                          <a:effectLst/>
                          <a:latin typeface="Arial" pitchFamily="34" charset="0"/>
                          <a:cs typeface="Arial" pitchFamily="34" charset="0"/>
                        </a:rPr>
                        <a:t>wave 1</a:t>
                      </a:r>
                      <a:endParaRPr lang="en-GB" sz="1200" b="1" i="0" u="none" strike="noStrike" dirty="0">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dirty="0">
                          <a:effectLst/>
                          <a:latin typeface="Arial" pitchFamily="34" charset="0"/>
                          <a:cs typeface="Arial" pitchFamily="34" charset="0"/>
                        </a:rPr>
                        <a:t>41%</a:t>
                      </a:r>
                      <a:endParaRPr lang="en-GB" sz="1200" b="1" i="0" u="none" strike="noStrike" dirty="0">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31%</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33%</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14%</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29%</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26%</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a:effectLst/>
                          <a:latin typeface="Arial" pitchFamily="34" charset="0"/>
                          <a:cs typeface="Arial" pitchFamily="34" charset="0"/>
                        </a:rPr>
                        <a:t>10%</a:t>
                      </a:r>
                      <a:endParaRPr lang="en-GB" sz="1200" b="1" i="0" u="none" strike="noStrike">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dirty="0">
                          <a:effectLst/>
                          <a:latin typeface="Arial" pitchFamily="34" charset="0"/>
                          <a:cs typeface="Arial" pitchFamily="34" charset="0"/>
                        </a:rPr>
                        <a:t>7%</a:t>
                      </a:r>
                      <a:endParaRPr lang="en-GB" sz="1200" b="1" i="0" u="none" strike="noStrike" dirty="0">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866">
                <a:tc>
                  <a:txBody>
                    <a:bodyPr/>
                    <a:lstStyle/>
                    <a:p>
                      <a:pPr algn="ctr" fontAlgn="t"/>
                      <a:r>
                        <a:rPr lang="en-GB" sz="1200" b="1" u="none" strike="noStrike" dirty="0">
                          <a:effectLst/>
                          <a:latin typeface="Arial" pitchFamily="34" charset="0"/>
                          <a:cs typeface="Arial" pitchFamily="34" charset="0"/>
                        </a:rPr>
                        <a:t>12%</a:t>
                      </a:r>
                      <a:endParaRPr lang="en-GB" sz="1200" b="1" i="0" u="none" strike="noStrike" dirty="0">
                        <a:solidFill>
                          <a:srgbClr val="000000"/>
                        </a:solidFill>
                        <a:effectLst/>
                        <a:latin typeface="Arial" pitchFamily="34" charset="0"/>
                        <a:cs typeface="Arial"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0" name="TextBox 19"/>
          <p:cNvSpPr txBox="1"/>
          <p:nvPr/>
        </p:nvSpPr>
        <p:spPr>
          <a:xfrm>
            <a:off x="3522116" y="1648637"/>
            <a:ext cx="667209" cy="369332"/>
          </a:xfrm>
          <a:prstGeom prst="rect">
            <a:avLst/>
          </a:prstGeom>
          <a:blipFill>
            <a:blip r:embed="rId8"/>
            <a:stretch>
              <a:fillRect/>
            </a:stretch>
          </a:blipFill>
        </p:spPr>
        <p:txBody>
          <a:bodyPr wrap="square" rtlCol="0">
            <a:spAutoFit/>
          </a:bodyPr>
          <a:lstStyle/>
          <a:p>
            <a:pPr algn="ctr"/>
            <a:r>
              <a:rPr lang="en-GB" b="1" dirty="0" smtClean="0"/>
              <a:t>W2</a:t>
            </a:r>
            <a:endParaRPr lang="nl-BE" b="1" dirty="0"/>
          </a:p>
        </p:txBody>
      </p:sp>
      <p:sp>
        <p:nvSpPr>
          <p:cNvPr id="21" name="TextBox 20"/>
          <p:cNvSpPr txBox="1"/>
          <p:nvPr/>
        </p:nvSpPr>
        <p:spPr>
          <a:xfrm>
            <a:off x="6594492" y="1648637"/>
            <a:ext cx="667209" cy="369332"/>
          </a:xfrm>
          <a:prstGeom prst="rect">
            <a:avLst/>
          </a:prstGeom>
          <a:blipFill>
            <a:blip r:embed="rId8"/>
            <a:stretch>
              <a:fillRect/>
            </a:stretch>
          </a:blipFill>
        </p:spPr>
        <p:txBody>
          <a:bodyPr wrap="square" rtlCol="0">
            <a:spAutoFit/>
          </a:bodyPr>
          <a:lstStyle/>
          <a:p>
            <a:pPr algn="ctr"/>
            <a:r>
              <a:rPr lang="en-GB" b="1" dirty="0" smtClean="0"/>
              <a:t>W1</a:t>
            </a:r>
            <a:endParaRPr lang="nl-BE" b="1" dirty="0"/>
          </a:p>
        </p:txBody>
      </p:sp>
      <p:sp>
        <p:nvSpPr>
          <p:cNvPr id="9" name="Rectangle 8"/>
          <p:cNvSpPr/>
          <p:nvPr/>
        </p:nvSpPr>
        <p:spPr>
          <a:xfrm>
            <a:off x="10637" y="5751876"/>
            <a:ext cx="7248525" cy="338554"/>
          </a:xfrm>
          <a:prstGeom prst="rect">
            <a:avLst/>
          </a:prstGeom>
        </p:spPr>
        <p:txBody>
          <a:bodyPr wrap="square">
            <a:spAutoFit/>
          </a:bodyPr>
          <a:lstStyle/>
          <a:p>
            <a:r>
              <a:rPr lang="en-GB" sz="800" dirty="0" smtClean="0">
                <a:latin typeface="Arial" pitchFamily="34" charset="0"/>
                <a:cs typeface="Arial" pitchFamily="34" charset="0"/>
              </a:rPr>
              <a:t>Q11. How </a:t>
            </a:r>
            <a:r>
              <a:rPr lang="en-GB" sz="800" dirty="0">
                <a:latin typeface="Arial" pitchFamily="34" charset="0"/>
                <a:cs typeface="Arial" pitchFamily="34" charset="0"/>
              </a:rPr>
              <a:t>did you first become aware of the </a:t>
            </a:r>
            <a:r>
              <a:rPr lang="en-GB" sz="800" dirty="0" smtClean="0">
                <a:latin typeface="Arial" pitchFamily="34" charset="0"/>
                <a:cs typeface="Arial" pitchFamily="34" charset="0"/>
              </a:rPr>
              <a:t>europeana </a:t>
            </a:r>
            <a:r>
              <a:rPr lang="en-GB" sz="800" dirty="0">
                <a:latin typeface="Arial" pitchFamily="34" charset="0"/>
                <a:cs typeface="Arial" pitchFamily="34" charset="0"/>
              </a:rPr>
              <a:t>website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All aware of europeana n=80</a:t>
            </a:r>
            <a:endParaRPr lang="en-GB" sz="800" dirty="0">
              <a:latin typeface="Arial" pitchFamily="34" charset="0"/>
              <a:cs typeface="Arial" pitchFamily="34" charset="0"/>
            </a:endParaRPr>
          </a:p>
        </p:txBody>
      </p:sp>
      <p:sp>
        <p:nvSpPr>
          <p:cNvPr id="2" name="Oval 1"/>
          <p:cNvSpPr/>
          <p:nvPr/>
        </p:nvSpPr>
        <p:spPr>
          <a:xfrm>
            <a:off x="3634899" y="4568472"/>
            <a:ext cx="554426" cy="397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Oval 18"/>
          <p:cNvSpPr/>
          <p:nvPr/>
        </p:nvSpPr>
        <p:spPr>
          <a:xfrm>
            <a:off x="3870978" y="3086806"/>
            <a:ext cx="554426" cy="397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Oval 21"/>
          <p:cNvSpPr/>
          <p:nvPr/>
        </p:nvSpPr>
        <p:spPr>
          <a:xfrm>
            <a:off x="3634893" y="4204385"/>
            <a:ext cx="554426" cy="397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p:cNvSpPr txBox="1"/>
          <p:nvPr/>
        </p:nvSpPr>
        <p:spPr>
          <a:xfrm>
            <a:off x="5313872" y="5598543"/>
            <a:ext cx="2202062" cy="369332"/>
          </a:xfrm>
          <a:prstGeom prst="rect">
            <a:avLst/>
          </a:prstGeom>
          <a:noFill/>
        </p:spPr>
        <p:txBody>
          <a:bodyPr wrap="square" rtlCol="0">
            <a:spAutoFit/>
          </a:bodyPr>
          <a:lstStyle/>
          <a:p>
            <a:r>
              <a:rPr lang="en-GB" dirty="0" smtClean="0"/>
              <a:t>* NB – low base size</a:t>
            </a:r>
            <a:endParaRPr lang="en-GB" dirty="0"/>
          </a:p>
        </p:txBody>
      </p:sp>
    </p:spTree>
    <p:extLst>
      <p:ext uri="{BB962C8B-B14F-4D97-AF65-F5344CB8AC3E}">
        <p14:creationId xmlns:p14="http://schemas.microsoft.com/office/powerpoint/2010/main" val="744680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igh-Res Stock Photography: Woman laughing looking at handheld computer device"/>
          <p:cNvPicPr>
            <a:picLocks noChangeAspect="1" noChangeArrowheads="1"/>
          </p:cNvPicPr>
          <p:nvPr/>
        </p:nvPicPr>
        <p:blipFill rotWithShape="1">
          <a:blip r:embed="rId2">
            <a:extLst>
              <a:ext uri="{28A0092B-C50C-407E-A947-70E740481C1C}">
                <a14:useLocalDpi xmlns:a14="http://schemas.microsoft.com/office/drawing/2010/main" val="0"/>
              </a:ext>
            </a:extLst>
          </a:blip>
          <a:srcRect l="24489" r="28668"/>
          <a:stretch/>
        </p:blipFill>
        <p:spPr bwMode="auto">
          <a:xfrm>
            <a:off x="-933450" y="-82693"/>
            <a:ext cx="4876800" cy="6940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Website Usage</a:t>
            </a:r>
          </a:p>
          <a:p>
            <a:pPr lvl="0" algn="ctr"/>
            <a:r>
              <a:rPr lang="en-US" sz="2400" dirty="0"/>
              <a:t>Pre-activation</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1858417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675009" cy="945349"/>
          </a:xfrm>
        </p:spPr>
        <p:txBody>
          <a:bodyPr/>
          <a:lstStyle/>
          <a:p>
            <a:r>
              <a:rPr lang="en-GB" sz="2000" dirty="0" smtClean="0"/>
              <a:t>Usage amongst those aware is growing with 2 in 3 having used </a:t>
            </a:r>
            <a:r>
              <a:rPr lang="en-GB" sz="2000" dirty="0" err="1" smtClean="0"/>
              <a:t>euporeana</a:t>
            </a:r>
            <a:r>
              <a:rPr lang="en-GB" sz="2000" dirty="0" smtClean="0"/>
              <a:t> in the last month</a:t>
            </a:r>
            <a:endParaRPr lang="en-GB" sz="20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3" name="Rectangle 22"/>
          <p:cNvSpPr/>
          <p:nvPr/>
        </p:nvSpPr>
        <p:spPr>
          <a:xfrm rot="548545">
            <a:off x="7272036" y="1158449"/>
            <a:ext cx="166248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24" name="Rectangle 23"/>
          <p:cNvSpPr/>
          <p:nvPr/>
        </p:nvSpPr>
        <p:spPr>
          <a:xfrm rot="775276">
            <a:off x="7406495" y="819375"/>
            <a:ext cx="1453140"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5" name="TextBox 24"/>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a:t>
            </a:r>
            <a:endParaRPr lang="nl-BE" b="1" dirty="0">
              <a:solidFill>
                <a:schemeClr val="bg1"/>
              </a:solidFill>
              <a:latin typeface="Arial Black" pitchFamily="34" charset="0"/>
              <a:cs typeface="Arial" pitchFamily="34" charset="0"/>
            </a:endParaRPr>
          </a:p>
        </p:txBody>
      </p:sp>
      <p:sp>
        <p:nvSpPr>
          <p:cNvPr id="26" name="TextBox 25"/>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sp>
        <p:nvSpPr>
          <p:cNvPr id="17" name="Rectangle 16"/>
          <p:cNvSpPr/>
          <p:nvPr/>
        </p:nvSpPr>
        <p:spPr>
          <a:xfrm>
            <a:off x="171448" y="5656987"/>
            <a:ext cx="8296277" cy="584775"/>
          </a:xfrm>
          <a:prstGeom prst="rect">
            <a:avLst/>
          </a:prstGeom>
        </p:spPr>
        <p:txBody>
          <a:bodyPr wrap="square">
            <a:spAutoFit/>
          </a:bodyPr>
          <a:lstStyle/>
          <a:p>
            <a:r>
              <a:rPr lang="en-GB" sz="800" dirty="0" smtClean="0">
                <a:latin typeface="Arial" pitchFamily="34" charset="0"/>
                <a:cs typeface="Arial" pitchFamily="34" charset="0"/>
              </a:rPr>
              <a:t>Q9. And </a:t>
            </a:r>
            <a:r>
              <a:rPr lang="en-GB" sz="800" dirty="0">
                <a:latin typeface="Arial" pitchFamily="34" charset="0"/>
                <a:cs typeface="Arial" pitchFamily="34" charset="0"/>
              </a:rPr>
              <a:t>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Poland, aware of website</a:t>
            </a:r>
          </a:p>
          <a:p>
            <a:r>
              <a:rPr lang="en-GB" sz="800" dirty="0" smtClean="0">
                <a:latin typeface="Arial" pitchFamily="34" charset="0"/>
                <a:cs typeface="Arial" pitchFamily="34" charset="0"/>
              </a:rPr>
              <a:t>Wikipedia n=513;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n=80; Google Books n=269; </a:t>
            </a:r>
            <a:r>
              <a:rPr lang="nl-BE" sz="800" dirty="0" smtClean="0">
                <a:latin typeface="Arial" pitchFamily="34" charset="0"/>
                <a:cs typeface="Arial" pitchFamily="34" charset="0"/>
                <a:hlinkClick r:id="rId4"/>
              </a:rPr>
              <a:t>www.fbc.pionier.net.pl</a:t>
            </a:r>
            <a:r>
              <a:rPr lang="nl-BE" sz="800" dirty="0" smtClean="0">
                <a:latin typeface="Arial" pitchFamily="34" charset="0"/>
                <a:cs typeface="Arial" pitchFamily="34" charset="0"/>
              </a:rPr>
              <a:t> n=123; </a:t>
            </a:r>
            <a:r>
              <a:rPr lang="en-GB" sz="800" dirty="0" smtClean="0">
                <a:latin typeface="Arial" pitchFamily="34" charset="0"/>
                <a:cs typeface="Arial" pitchFamily="34" charset="0"/>
              </a:rPr>
              <a:t>Google Art Project n=178; </a:t>
            </a:r>
            <a:r>
              <a:rPr lang="nl-BE" sz="800" dirty="0" smtClean="0">
                <a:latin typeface="Arial" pitchFamily="34" charset="0"/>
                <a:cs typeface="Arial" pitchFamily="34" charset="0"/>
                <a:hlinkClick r:id="rId5"/>
              </a:rPr>
              <a:t>www.cyfrowe.mnw.art.pl</a:t>
            </a:r>
            <a:r>
              <a:rPr lang="nl-BE" sz="800" dirty="0" smtClean="0">
                <a:latin typeface="Arial" pitchFamily="34" charset="0"/>
                <a:cs typeface="Arial" pitchFamily="34" charset="0"/>
              </a:rPr>
              <a:t> n=223</a:t>
            </a:r>
          </a:p>
          <a:p>
            <a:endParaRPr lang="en-GB" sz="800" dirty="0">
              <a:latin typeface="Arial" pitchFamily="34" charset="0"/>
              <a:cs typeface="Arial" pitchFamily="34" charset="0"/>
            </a:endParaRPr>
          </a:p>
        </p:txBody>
      </p:sp>
      <p:pic>
        <p:nvPicPr>
          <p:cNvPr id="19" name="Picture 4" descr="http://www.garyteeter.com/images/Www_wikipedia_org_screenshot.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396" y="2376979"/>
            <a:ext cx="409599" cy="4049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08" y="2781907"/>
            <a:ext cx="756495" cy="451694"/>
          </a:xfrm>
          <a:prstGeom prst="rect">
            <a:avLst/>
          </a:prstGeom>
        </p:spPr>
      </p:pic>
      <p:pic>
        <p:nvPicPr>
          <p:cNvPr id="21" name="Picture 6" descr="http://i.i.com.com/cnwk.1d/i/tim/2012/09/17/google_books_logo_1.4x_270x19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328" y="3187086"/>
            <a:ext cx="901384" cy="6409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nyogalleristny.files.wordpress.com/2012/04/google-art-projec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769" y="4249875"/>
            <a:ext cx="709844" cy="368585"/>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2994330" y="1799790"/>
            <a:ext cx="1930095" cy="42951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600" b="1" dirty="0" smtClean="0">
                <a:solidFill>
                  <a:schemeClr val="tx1"/>
                </a:solidFill>
              </a:rPr>
              <a:t>POLAND – WAVE 2</a:t>
            </a:r>
          </a:p>
          <a:p>
            <a:pPr algn="ctr">
              <a:defRPr/>
            </a:pPr>
            <a:r>
              <a:rPr lang="en-GB" sz="1000" b="1" dirty="0" smtClean="0">
                <a:solidFill>
                  <a:schemeClr val="tx1"/>
                </a:solidFill>
              </a:rPr>
              <a:t>(ranked on past month total)</a:t>
            </a:r>
            <a:endParaRPr lang="nl-BE" sz="1000" b="1" dirty="0" smtClean="0">
              <a:solidFill>
                <a:schemeClr val="tx1"/>
              </a:solidFill>
            </a:endParaRPr>
          </a:p>
        </p:txBody>
      </p:sp>
      <p:sp>
        <p:nvSpPr>
          <p:cNvPr id="35" name="Rounded Rectangle 34"/>
          <p:cNvSpPr/>
          <p:nvPr/>
        </p:nvSpPr>
        <p:spPr>
          <a:xfrm>
            <a:off x="6102174" y="1526059"/>
            <a:ext cx="1353479" cy="30024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000" b="1" dirty="0" smtClean="0">
                <a:solidFill>
                  <a:schemeClr val="tx1"/>
                </a:solidFill>
              </a:rPr>
              <a:t>PAST MONTH TOTAL</a:t>
            </a:r>
          </a:p>
        </p:txBody>
      </p:sp>
      <p:sp>
        <p:nvSpPr>
          <p:cNvPr id="6" name="Rectangle 5"/>
          <p:cNvSpPr/>
          <p:nvPr/>
        </p:nvSpPr>
        <p:spPr>
          <a:xfrm>
            <a:off x="-20370" y="4814331"/>
            <a:ext cx="1946053" cy="276999"/>
          </a:xfrm>
          <a:prstGeom prst="rect">
            <a:avLst/>
          </a:prstGeom>
        </p:spPr>
        <p:txBody>
          <a:bodyPr wrap="square">
            <a:spAutoFit/>
          </a:bodyPr>
          <a:lstStyle/>
          <a:p>
            <a:r>
              <a:rPr lang="nl-BE" sz="1200" dirty="0"/>
              <a:t>www.cyfrowe.mnw.art.pl</a:t>
            </a:r>
          </a:p>
        </p:txBody>
      </p:sp>
      <p:sp>
        <p:nvSpPr>
          <p:cNvPr id="10" name="Rectangle 9"/>
          <p:cNvSpPr/>
          <p:nvPr/>
        </p:nvSpPr>
        <p:spPr>
          <a:xfrm>
            <a:off x="63500" y="3820466"/>
            <a:ext cx="1600951" cy="276999"/>
          </a:xfrm>
          <a:prstGeom prst="rect">
            <a:avLst/>
          </a:prstGeom>
        </p:spPr>
        <p:txBody>
          <a:bodyPr wrap="none">
            <a:spAutoFit/>
          </a:bodyPr>
          <a:lstStyle/>
          <a:p>
            <a:r>
              <a:rPr lang="nl-BE" sz="1200" dirty="0"/>
              <a:t>www.fbc.pionier.net.pl</a:t>
            </a:r>
          </a:p>
        </p:txBody>
      </p:sp>
      <p:sp>
        <p:nvSpPr>
          <p:cNvPr id="31" name="Rounded Rectangle 30"/>
          <p:cNvSpPr/>
          <p:nvPr/>
        </p:nvSpPr>
        <p:spPr>
          <a:xfrm>
            <a:off x="6911799"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050" b="1" dirty="0" smtClean="0">
                <a:solidFill>
                  <a:schemeClr val="tx1"/>
                </a:solidFill>
              </a:rPr>
              <a:t>Trend</a:t>
            </a:r>
          </a:p>
        </p:txBody>
      </p:sp>
      <p:sp>
        <p:nvSpPr>
          <p:cNvPr id="33" name="Rounded Rectangle 32"/>
          <p:cNvSpPr/>
          <p:nvPr/>
        </p:nvSpPr>
        <p:spPr>
          <a:xfrm>
            <a:off x="6102174"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graphicFrame>
        <p:nvGraphicFramePr>
          <p:cNvPr id="12" name="Table 11"/>
          <p:cNvGraphicFramePr>
            <a:graphicFrameLocks noGrp="1"/>
          </p:cNvGraphicFramePr>
          <p:nvPr>
            <p:extLst>
              <p:ext uri="{D42A27DB-BD31-4B8C-83A1-F6EECF244321}">
                <p14:modId xmlns:p14="http://schemas.microsoft.com/office/powerpoint/2010/main" val="2107461621"/>
              </p:ext>
            </p:extLst>
          </p:nvPr>
        </p:nvGraphicFramePr>
        <p:xfrm>
          <a:off x="6102174" y="2303531"/>
          <a:ext cx="1413760" cy="2895792"/>
        </p:xfrm>
        <a:graphic>
          <a:graphicData uri="http://schemas.openxmlformats.org/drawingml/2006/table">
            <a:tbl>
              <a:tblPr>
                <a:tableStyleId>{5C22544A-7EE6-4342-B048-85BDC9FD1C3A}</a:tableStyleId>
              </a:tblPr>
              <a:tblGrid>
                <a:gridCol w="706880"/>
                <a:gridCol w="706880"/>
              </a:tblGrid>
              <a:tr h="482632">
                <a:tc>
                  <a:txBody>
                    <a:bodyPr/>
                    <a:lstStyle/>
                    <a:p>
                      <a:pPr algn="ctr" fontAlgn="t"/>
                      <a:r>
                        <a:rPr lang="en-GB" sz="1050" u="none" strike="noStrike" kern="1200" dirty="0">
                          <a:solidFill>
                            <a:schemeClr val="dk1"/>
                          </a:solidFill>
                          <a:effectLst/>
                          <a:latin typeface="+mn-lt"/>
                          <a:ea typeface="+mn-ea"/>
                          <a:cs typeface="+mn-cs"/>
                        </a:rPr>
                        <a:t>93%</a:t>
                      </a:r>
                    </a:p>
                  </a:txBody>
                  <a:tcPr marL="9525" marR="9525" marT="9525" marB="0" anchor="ctr">
                    <a:noFill/>
                  </a:tcPr>
                </a:tc>
                <a:tc>
                  <a:txBody>
                    <a:bodyPr/>
                    <a:lstStyle/>
                    <a:p>
                      <a:pPr algn="ctr" fontAlgn="b"/>
                      <a:r>
                        <a:rPr lang="en-GB" sz="1100" b="0" i="0" u="none" strike="noStrike" dirty="0">
                          <a:effectLst/>
                          <a:latin typeface="+mj-lt"/>
                        </a:rPr>
                        <a:t>-1%</a:t>
                      </a:r>
                    </a:p>
                  </a:txBody>
                  <a:tcPr marL="9525" marR="9525" marT="9525" marB="0" anchor="ctr">
                    <a:noFill/>
                  </a:tcPr>
                </a:tc>
              </a:tr>
              <a:tr h="482632">
                <a:tc>
                  <a:txBody>
                    <a:bodyPr/>
                    <a:lstStyle/>
                    <a:p>
                      <a:pPr algn="ctr" fontAlgn="t"/>
                      <a:r>
                        <a:rPr lang="en-GB" sz="1050" u="none" strike="noStrike" kern="1200" dirty="0">
                          <a:solidFill>
                            <a:schemeClr val="dk1"/>
                          </a:solidFill>
                          <a:effectLst/>
                          <a:latin typeface="+mn-lt"/>
                          <a:ea typeface="+mn-ea"/>
                          <a:cs typeface="+mn-cs"/>
                        </a:rPr>
                        <a:t>74%</a:t>
                      </a:r>
                    </a:p>
                  </a:txBody>
                  <a:tcPr marL="9525" marR="9525" marT="9525" marB="0" anchor="ctr">
                    <a:noFill/>
                  </a:tcPr>
                </a:tc>
                <a:tc>
                  <a:txBody>
                    <a:bodyPr/>
                    <a:lstStyle/>
                    <a:p>
                      <a:pPr algn="ctr" fontAlgn="b"/>
                      <a:r>
                        <a:rPr lang="en-GB" sz="1100" b="0" i="0" u="none" strike="noStrike" dirty="0">
                          <a:effectLst/>
                          <a:latin typeface="+mj-lt"/>
                        </a:rPr>
                        <a:t>7%</a:t>
                      </a:r>
                    </a:p>
                  </a:txBody>
                  <a:tcPr marL="9525" marR="9525" marT="9525" marB="0" anchor="ctr">
                    <a:noFill/>
                  </a:tcPr>
                </a:tc>
              </a:tr>
              <a:tr h="482632">
                <a:tc>
                  <a:txBody>
                    <a:bodyPr/>
                    <a:lstStyle/>
                    <a:p>
                      <a:pPr algn="ctr" fontAlgn="t"/>
                      <a:r>
                        <a:rPr lang="en-GB" sz="1050" u="none" strike="noStrike" kern="1200" dirty="0">
                          <a:solidFill>
                            <a:schemeClr val="dk1"/>
                          </a:solidFill>
                          <a:effectLst/>
                          <a:latin typeface="+mn-lt"/>
                          <a:ea typeface="+mn-ea"/>
                          <a:cs typeface="+mn-cs"/>
                        </a:rPr>
                        <a:t>72%</a:t>
                      </a:r>
                    </a:p>
                  </a:txBody>
                  <a:tcPr marL="9525" marR="9525" marT="9525" marB="0" anchor="ctr">
                    <a:noFill/>
                  </a:tcPr>
                </a:tc>
                <a:tc>
                  <a:txBody>
                    <a:bodyPr/>
                    <a:lstStyle/>
                    <a:p>
                      <a:pPr algn="ctr" fontAlgn="b"/>
                      <a:r>
                        <a:rPr lang="en-GB" sz="1100" b="0" i="0" u="none" strike="noStrike" dirty="0">
                          <a:effectLst/>
                          <a:latin typeface="+mj-lt"/>
                        </a:rPr>
                        <a:t>-5%</a:t>
                      </a:r>
                    </a:p>
                  </a:txBody>
                  <a:tcPr marL="9525" marR="9525" marT="9525" marB="0" anchor="ctr">
                    <a:noFill/>
                  </a:tcPr>
                </a:tc>
              </a:tr>
              <a:tr h="482632">
                <a:tc>
                  <a:txBody>
                    <a:bodyPr/>
                    <a:lstStyle/>
                    <a:p>
                      <a:pPr algn="ctr" fontAlgn="t"/>
                      <a:r>
                        <a:rPr lang="en-GB" sz="1050" u="none" strike="noStrike" kern="1200" dirty="0">
                          <a:solidFill>
                            <a:schemeClr val="dk1"/>
                          </a:solidFill>
                          <a:effectLst/>
                          <a:latin typeface="+mn-lt"/>
                          <a:ea typeface="+mn-ea"/>
                          <a:cs typeface="+mn-cs"/>
                        </a:rPr>
                        <a:t>63%</a:t>
                      </a:r>
                    </a:p>
                  </a:txBody>
                  <a:tcPr marL="9525" marR="9525" marT="9525" marB="0" anchor="ctr">
                    <a:noFill/>
                  </a:tcPr>
                </a:tc>
                <a:tc>
                  <a:txBody>
                    <a:bodyPr/>
                    <a:lstStyle/>
                    <a:p>
                      <a:pPr algn="ctr" fontAlgn="b"/>
                      <a:r>
                        <a:rPr lang="en-GB" sz="1100" b="0" i="0" u="none" strike="noStrike" dirty="0">
                          <a:effectLst/>
                          <a:latin typeface="+mj-lt"/>
                        </a:rPr>
                        <a:t>8%</a:t>
                      </a:r>
                    </a:p>
                  </a:txBody>
                  <a:tcPr marL="9525" marR="9525" marT="9525" marB="0" anchor="ctr">
                    <a:noFill/>
                  </a:tcPr>
                </a:tc>
              </a:tr>
              <a:tr h="482632">
                <a:tc>
                  <a:txBody>
                    <a:bodyPr/>
                    <a:lstStyle/>
                    <a:p>
                      <a:pPr algn="ctr" fontAlgn="t"/>
                      <a:r>
                        <a:rPr lang="en-GB" sz="1050" u="none" strike="noStrike" kern="1200" dirty="0">
                          <a:solidFill>
                            <a:schemeClr val="dk1"/>
                          </a:solidFill>
                          <a:effectLst/>
                          <a:latin typeface="+mn-lt"/>
                          <a:ea typeface="+mn-ea"/>
                          <a:cs typeface="+mn-cs"/>
                        </a:rPr>
                        <a:t>61%</a:t>
                      </a:r>
                    </a:p>
                  </a:txBody>
                  <a:tcPr marL="9525" marR="9525" marT="9525" marB="0" anchor="ctr">
                    <a:noFill/>
                  </a:tcPr>
                </a:tc>
                <a:tc>
                  <a:txBody>
                    <a:bodyPr/>
                    <a:lstStyle/>
                    <a:p>
                      <a:pPr algn="ctr" fontAlgn="b"/>
                      <a:r>
                        <a:rPr lang="en-GB" sz="1100" b="0" i="0" u="none" strike="noStrike" dirty="0">
                          <a:effectLst/>
                          <a:latin typeface="+mj-lt"/>
                        </a:rPr>
                        <a:t>-3%</a:t>
                      </a:r>
                    </a:p>
                  </a:txBody>
                  <a:tcPr marL="9525" marR="9525" marT="9525" marB="0" anchor="ctr">
                    <a:noFill/>
                  </a:tcPr>
                </a:tc>
              </a:tr>
              <a:tr h="482632">
                <a:tc>
                  <a:txBody>
                    <a:bodyPr/>
                    <a:lstStyle/>
                    <a:p>
                      <a:pPr algn="ctr" fontAlgn="t"/>
                      <a:r>
                        <a:rPr lang="en-GB" sz="1050" u="none" strike="noStrike" kern="1200" dirty="0">
                          <a:solidFill>
                            <a:schemeClr val="dk1"/>
                          </a:solidFill>
                          <a:effectLst/>
                          <a:latin typeface="+mn-lt"/>
                          <a:ea typeface="+mn-ea"/>
                          <a:cs typeface="+mn-cs"/>
                        </a:rPr>
                        <a:t>60%</a:t>
                      </a:r>
                    </a:p>
                  </a:txBody>
                  <a:tcPr marL="9525" marR="9525" marT="9525" marB="0" anchor="ctr">
                    <a:noFill/>
                  </a:tcPr>
                </a:tc>
                <a:tc>
                  <a:txBody>
                    <a:bodyPr/>
                    <a:lstStyle/>
                    <a:p>
                      <a:pPr algn="ctr" fontAlgn="b"/>
                      <a:r>
                        <a:rPr lang="en-GB" sz="1100" b="0" i="0" u="none" strike="noStrike" dirty="0">
                          <a:effectLst/>
                          <a:latin typeface="+mj-lt"/>
                        </a:rPr>
                        <a:t>14%</a:t>
                      </a:r>
                    </a:p>
                  </a:txBody>
                  <a:tcPr marL="9525" marR="9525" marT="9525" marB="0" anchor="ctr">
                    <a:noFill/>
                  </a:tcPr>
                </a:tc>
              </a:tr>
            </a:tbl>
          </a:graphicData>
        </a:graphic>
      </p:graphicFrame>
      <p:graphicFrame>
        <p:nvGraphicFramePr>
          <p:cNvPr id="38" name="Chart 37"/>
          <p:cNvGraphicFramePr>
            <a:graphicFrameLocks/>
          </p:cNvGraphicFramePr>
          <p:nvPr>
            <p:extLst>
              <p:ext uri="{D42A27DB-BD31-4B8C-83A1-F6EECF244321}">
                <p14:modId xmlns:p14="http://schemas.microsoft.com/office/powerpoint/2010/main" val="1468295805"/>
              </p:ext>
            </p:extLst>
          </p:nvPr>
        </p:nvGraphicFramePr>
        <p:xfrm>
          <a:off x="902516" y="2260998"/>
          <a:ext cx="5120977" cy="3395989"/>
        </p:xfrm>
        <a:graphic>
          <a:graphicData uri="http://schemas.openxmlformats.org/drawingml/2006/chart">
            <c:chart xmlns:c="http://schemas.openxmlformats.org/drawingml/2006/chart" xmlns:r="http://schemas.openxmlformats.org/officeDocument/2006/relationships" r:id="rId12"/>
          </a:graphicData>
        </a:graphic>
      </p:graphicFrame>
      <p:sp>
        <p:nvSpPr>
          <p:cNvPr id="39" name="Rounded Rectangle 38"/>
          <p:cNvSpPr/>
          <p:nvPr/>
        </p:nvSpPr>
        <p:spPr>
          <a:xfrm>
            <a:off x="7463197" y="1813310"/>
            <a:ext cx="1353479" cy="415997"/>
          </a:xfrm>
          <a:prstGeom prst="roundRect">
            <a:avLst/>
          </a:prstGeom>
          <a:no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100" b="1" dirty="0" smtClean="0">
                <a:solidFill>
                  <a:srgbClr val="00B0F0"/>
                </a:solidFill>
              </a:rPr>
              <a:t>Aware of 1989 campaign</a:t>
            </a:r>
          </a:p>
        </p:txBody>
      </p:sp>
      <p:graphicFrame>
        <p:nvGraphicFramePr>
          <p:cNvPr id="40" name="Table 39"/>
          <p:cNvGraphicFramePr>
            <a:graphicFrameLocks noGrp="1"/>
          </p:cNvGraphicFramePr>
          <p:nvPr>
            <p:extLst>
              <p:ext uri="{D42A27DB-BD31-4B8C-83A1-F6EECF244321}">
                <p14:modId xmlns:p14="http://schemas.microsoft.com/office/powerpoint/2010/main" val="1327681288"/>
              </p:ext>
            </p:extLst>
          </p:nvPr>
        </p:nvGraphicFramePr>
        <p:xfrm>
          <a:off x="7856619" y="2334845"/>
          <a:ext cx="706880" cy="2895792"/>
        </p:xfrm>
        <a:graphic>
          <a:graphicData uri="http://schemas.openxmlformats.org/drawingml/2006/table">
            <a:tbl>
              <a:tblPr>
                <a:tableStyleId>{5C22544A-7EE6-4342-B048-85BDC9FD1C3A}</a:tableStyleId>
              </a:tblPr>
              <a:tblGrid>
                <a:gridCol w="706880"/>
              </a:tblGrid>
              <a:tr h="482632">
                <a:tc>
                  <a:txBody>
                    <a:bodyPr/>
                    <a:lstStyle/>
                    <a:p>
                      <a:pPr algn="ctr" fontAlgn="t"/>
                      <a:r>
                        <a:rPr lang="en-GB" sz="1050" b="1" u="none" strike="noStrike" kern="1200" dirty="0" smtClean="0">
                          <a:solidFill>
                            <a:srgbClr val="00B0F0"/>
                          </a:solidFill>
                          <a:effectLst/>
                          <a:latin typeface="+mn-lt"/>
                          <a:ea typeface="+mn-ea"/>
                          <a:cs typeface="+mn-cs"/>
                        </a:rPr>
                        <a:t>95%</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82632">
                <a:tc>
                  <a:txBody>
                    <a:bodyPr/>
                    <a:lstStyle/>
                    <a:p>
                      <a:pPr algn="ctr" fontAlgn="t"/>
                      <a:r>
                        <a:rPr lang="en-GB" sz="1050" b="1" u="none" strike="noStrike" kern="1200" dirty="0" smtClean="0">
                          <a:solidFill>
                            <a:srgbClr val="00B0F0"/>
                          </a:solidFill>
                          <a:effectLst/>
                          <a:latin typeface="+mn-lt"/>
                          <a:ea typeface="+mn-ea"/>
                          <a:cs typeface="+mn-cs"/>
                        </a:rPr>
                        <a:t>83%</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82632">
                <a:tc>
                  <a:txBody>
                    <a:bodyPr/>
                    <a:lstStyle/>
                    <a:p>
                      <a:pPr algn="ctr" fontAlgn="t"/>
                      <a:r>
                        <a:rPr lang="en-GB" sz="1050" b="1" u="none" strike="noStrike" kern="1200" dirty="0" smtClean="0">
                          <a:solidFill>
                            <a:srgbClr val="00B0F0"/>
                          </a:solidFill>
                          <a:effectLst/>
                          <a:latin typeface="+mn-lt"/>
                          <a:ea typeface="+mn-ea"/>
                          <a:cs typeface="+mn-cs"/>
                        </a:rPr>
                        <a:t>84%</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82632">
                <a:tc>
                  <a:txBody>
                    <a:bodyPr/>
                    <a:lstStyle/>
                    <a:p>
                      <a:pPr algn="ctr" fontAlgn="t"/>
                      <a:r>
                        <a:rPr lang="en-GB" sz="1050" b="1" u="none" strike="noStrike" kern="1200" dirty="0" smtClean="0">
                          <a:solidFill>
                            <a:srgbClr val="00B0F0"/>
                          </a:solidFill>
                          <a:effectLst/>
                          <a:latin typeface="+mn-lt"/>
                          <a:ea typeface="+mn-ea"/>
                          <a:cs typeface="+mn-cs"/>
                        </a:rPr>
                        <a:t>79%</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82632">
                <a:tc>
                  <a:txBody>
                    <a:bodyPr/>
                    <a:lstStyle/>
                    <a:p>
                      <a:pPr algn="ctr" fontAlgn="t"/>
                      <a:r>
                        <a:rPr lang="en-GB" sz="1050" b="1" u="none" strike="noStrike" kern="1200" dirty="0" smtClean="0">
                          <a:solidFill>
                            <a:srgbClr val="00B0F0"/>
                          </a:solidFill>
                          <a:effectLst/>
                          <a:latin typeface="+mn-lt"/>
                          <a:ea typeface="+mn-ea"/>
                          <a:cs typeface="+mn-cs"/>
                        </a:rPr>
                        <a:t>73%</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82632">
                <a:tc>
                  <a:txBody>
                    <a:bodyPr/>
                    <a:lstStyle/>
                    <a:p>
                      <a:pPr algn="ctr" fontAlgn="t"/>
                      <a:r>
                        <a:rPr lang="en-GB" sz="1050" b="1" u="none" strike="noStrike" kern="1200" dirty="0" smtClean="0">
                          <a:solidFill>
                            <a:srgbClr val="00B0F0"/>
                          </a:solidFill>
                          <a:effectLst/>
                          <a:latin typeface="+mn-lt"/>
                          <a:ea typeface="+mn-ea"/>
                          <a:cs typeface="+mn-cs"/>
                        </a:rPr>
                        <a:t>73%</a:t>
                      </a:r>
                      <a:endParaRPr lang="en-GB" sz="1050" b="1" u="none" strike="noStrike" kern="1200" dirty="0">
                        <a:solidFill>
                          <a:srgbClr val="00B0F0"/>
                        </a:solidFill>
                        <a:effectLst/>
                        <a:latin typeface="+mn-lt"/>
                        <a:ea typeface="+mn-ea"/>
                        <a:cs typeface="+mn-cs"/>
                      </a:endParaRPr>
                    </a:p>
                  </a:txBody>
                  <a:tcPr marL="9525" marR="9525" marT="9525" marB="0" anchor="ctr">
                    <a:noFill/>
                  </a:tcPr>
                </a:tc>
              </a:tr>
            </a:tbl>
          </a:graphicData>
        </a:graphic>
      </p:graphicFrame>
    </p:spTree>
    <p:extLst>
      <p:ext uri="{BB962C8B-B14F-4D97-AF65-F5344CB8AC3E}">
        <p14:creationId xmlns:p14="http://schemas.microsoft.com/office/powerpoint/2010/main" val="1594470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11" name="Rectangle 10"/>
          <p:cNvSpPr/>
          <p:nvPr/>
        </p:nvSpPr>
        <p:spPr>
          <a:xfrm rot="548545">
            <a:off x="7272036" y="1158449"/>
            <a:ext cx="166248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2" name="Rectangle 11"/>
          <p:cNvSpPr/>
          <p:nvPr/>
        </p:nvSpPr>
        <p:spPr>
          <a:xfrm rot="775276">
            <a:off x="6406674" y="706156"/>
            <a:ext cx="2465782"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3" name="TextBox 12"/>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TOTAL</a:t>
            </a:r>
            <a:endParaRPr lang="nl-BE" b="1" dirty="0">
              <a:solidFill>
                <a:schemeClr val="bg1"/>
              </a:solidFill>
              <a:latin typeface="Arial Black" pitchFamily="34" charset="0"/>
              <a:cs typeface="Arial" pitchFamily="34" charset="0"/>
            </a:endParaRPr>
          </a:p>
        </p:txBody>
      </p:sp>
      <p:sp>
        <p:nvSpPr>
          <p:cNvPr id="14" name="TextBox 13"/>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 USAGE</a:t>
            </a:r>
            <a:endParaRPr lang="nl-BE" b="1" dirty="0">
              <a:solidFill>
                <a:schemeClr val="bg1"/>
              </a:solidFill>
              <a:latin typeface="Arial Black" pitchFamily="34" charset="0"/>
              <a:cs typeface="Arial" pitchFamily="34" charset="0"/>
            </a:endParaRPr>
          </a:p>
        </p:txBody>
      </p:sp>
      <p:sp>
        <p:nvSpPr>
          <p:cNvPr id="16" name="Title 1"/>
          <p:cNvSpPr txBox="1">
            <a:spLocks/>
          </p:cNvSpPr>
          <p:nvPr/>
        </p:nvSpPr>
        <p:spPr>
          <a:xfrm>
            <a:off x="319178" y="304800"/>
            <a:ext cx="6495690" cy="945349"/>
          </a:xfrm>
          <a:prstGeom prst="rect">
            <a:avLst/>
          </a:prstGeom>
        </p:spPr>
        <p:txBody>
          <a:bodyPr/>
          <a:lstStyle>
            <a:lvl1pPr algn="l" defTabSz="457200" rtl="0" eaLnBrk="1" latinLnBrk="0" hangingPunct="1">
              <a:spcBef>
                <a:spcPct val="0"/>
              </a:spcBef>
              <a:buNone/>
              <a:defRPr lang="nl-BE" sz="4000" b="1" kern="1200" dirty="0">
                <a:solidFill>
                  <a:srgbClr val="F38A00"/>
                </a:solidFill>
                <a:latin typeface="Arial"/>
                <a:ea typeface="+mn-ea"/>
                <a:cs typeface="Arial"/>
              </a:defRPr>
            </a:lvl1pPr>
          </a:lstStyle>
          <a:p>
            <a:r>
              <a:rPr lang="en-GB" sz="2000" dirty="0" smtClean="0"/>
              <a:t>…</a:t>
            </a:r>
            <a:r>
              <a:rPr lang="en-GB" sz="2000" dirty="0" err="1" smtClean="0"/>
              <a:t>europeana</a:t>
            </a:r>
            <a:r>
              <a:rPr lang="en-GB" sz="2000" dirty="0" smtClean="0"/>
              <a:t> usage is still low across the entire population – but increasing as awareness increases</a:t>
            </a:r>
            <a:endParaRPr lang="en-GB" sz="2000" dirty="0"/>
          </a:p>
        </p:txBody>
      </p:sp>
      <p:sp>
        <p:nvSpPr>
          <p:cNvPr id="15" name="Rectangle 14"/>
          <p:cNvSpPr/>
          <p:nvPr/>
        </p:nvSpPr>
        <p:spPr>
          <a:xfrm>
            <a:off x="171448" y="5780812"/>
            <a:ext cx="8296277" cy="338554"/>
          </a:xfrm>
          <a:prstGeom prst="rect">
            <a:avLst/>
          </a:prstGeom>
        </p:spPr>
        <p:txBody>
          <a:bodyPr wrap="square">
            <a:spAutoFit/>
          </a:bodyPr>
          <a:lstStyle/>
          <a:p>
            <a:r>
              <a:rPr lang="en-GB" sz="800" dirty="0" smtClean="0">
                <a:latin typeface="Arial" pitchFamily="34" charset="0"/>
                <a:cs typeface="Arial" pitchFamily="34" charset="0"/>
              </a:rPr>
              <a:t>Q9. And </a:t>
            </a:r>
            <a:r>
              <a:rPr lang="en-GB" sz="800" dirty="0">
                <a:latin typeface="Arial" pitchFamily="34" charset="0"/>
                <a:cs typeface="Arial" pitchFamily="34" charset="0"/>
              </a:rPr>
              <a:t>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t>
            </a:r>
            <a:r>
              <a:rPr lang="en-GB" sz="800" dirty="0">
                <a:latin typeface="Arial" pitchFamily="34" charset="0"/>
                <a:cs typeface="Arial" pitchFamily="34" charset="0"/>
              </a:rPr>
              <a:t>P</a:t>
            </a:r>
            <a:r>
              <a:rPr lang="en-GB" sz="800" dirty="0" smtClean="0">
                <a:latin typeface="Arial" pitchFamily="34" charset="0"/>
                <a:cs typeface="Arial" pitchFamily="34" charset="0"/>
              </a:rPr>
              <a:t>oland all n=558</a:t>
            </a:r>
            <a:endParaRPr lang="en-GB" sz="800" dirty="0">
              <a:latin typeface="Arial" pitchFamily="34" charset="0"/>
              <a:cs typeface="Arial" pitchFamily="34" charset="0"/>
            </a:endParaRPr>
          </a:p>
        </p:txBody>
      </p:sp>
      <p:sp>
        <p:nvSpPr>
          <p:cNvPr id="17" name="Rounded Rectangle 16"/>
          <p:cNvSpPr/>
          <p:nvPr/>
        </p:nvSpPr>
        <p:spPr>
          <a:xfrm>
            <a:off x="2800350" y="1571190"/>
            <a:ext cx="3276600" cy="514785"/>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sz="2160" b="1" i="0" u="none" strike="noStrike" kern="1200" baseline="0">
                <a:solidFill>
                  <a:prstClr val="black"/>
                </a:solidFill>
                <a:latin typeface="+mn-lt"/>
                <a:ea typeface="+mn-ea"/>
                <a:cs typeface="+mn-cs"/>
              </a:defRPr>
            </a:pPr>
            <a:r>
              <a:rPr lang="en-US" sz="1600" dirty="0"/>
              <a:t>Used in </a:t>
            </a:r>
            <a:r>
              <a:rPr lang="en-US" sz="1600" dirty="0" smtClean="0"/>
              <a:t>last </a:t>
            </a:r>
            <a:r>
              <a:rPr lang="en-US" sz="1600" dirty="0"/>
              <a:t>4 weeks </a:t>
            </a:r>
            <a:endParaRPr lang="en-US" sz="1600" dirty="0" smtClean="0"/>
          </a:p>
          <a:p>
            <a:pPr algn="ctr">
              <a:defRPr sz="2160" b="1" i="0" u="none" strike="noStrike" kern="1200" baseline="0">
                <a:solidFill>
                  <a:prstClr val="black"/>
                </a:solidFill>
                <a:latin typeface="+mn-lt"/>
                <a:ea typeface="+mn-ea"/>
                <a:cs typeface="+mn-cs"/>
              </a:defRPr>
            </a:pPr>
            <a:r>
              <a:rPr lang="en-US" sz="1600" dirty="0" smtClean="0"/>
              <a:t>All respondents in Poland</a:t>
            </a:r>
            <a:endParaRPr lang="en-US" sz="1600" dirty="0"/>
          </a:p>
        </p:txBody>
      </p:sp>
      <p:graphicFrame>
        <p:nvGraphicFramePr>
          <p:cNvPr id="18" name="Chart 17"/>
          <p:cNvGraphicFramePr>
            <a:graphicFrameLocks/>
          </p:cNvGraphicFramePr>
          <p:nvPr>
            <p:extLst>
              <p:ext uri="{D42A27DB-BD31-4B8C-83A1-F6EECF244321}">
                <p14:modId xmlns:p14="http://schemas.microsoft.com/office/powerpoint/2010/main" val="968388595"/>
              </p:ext>
            </p:extLst>
          </p:nvPr>
        </p:nvGraphicFramePr>
        <p:xfrm>
          <a:off x="743556" y="1817949"/>
          <a:ext cx="7359724" cy="3816203"/>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510428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6" descr="http://i.i.com.com/cnwk.1d/i/tim/2012/09/17/google_books_logo_1.4x_270x19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93" y="2881636"/>
            <a:ext cx="901384" cy="640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5343525" cy="945349"/>
          </a:xfrm>
        </p:spPr>
        <p:txBody>
          <a:bodyPr/>
          <a:lstStyle/>
          <a:p>
            <a:r>
              <a:rPr lang="en-GB" sz="2000" dirty="0" smtClean="0"/>
              <a:t>Future intended usage of </a:t>
            </a:r>
            <a:r>
              <a:rPr lang="en-GB" sz="2000" dirty="0" err="1" smtClean="0"/>
              <a:t>europeana</a:t>
            </a:r>
            <a:r>
              <a:rPr lang="en-GB" sz="2000" dirty="0" smtClean="0"/>
              <a:t> is still high amongst those aware</a:t>
            </a:r>
            <a:endParaRPr lang="en-GB" sz="2000" dirty="0"/>
          </a:p>
        </p:txBody>
      </p:sp>
      <p:pic>
        <p:nvPicPr>
          <p:cNvPr id="5" name="Picture 4" descr="lijntj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3" name="Rectangle 22"/>
          <p:cNvSpPr/>
          <p:nvPr/>
        </p:nvSpPr>
        <p:spPr>
          <a:xfrm rot="548545">
            <a:off x="7272036" y="1158449"/>
            <a:ext cx="166248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24" name="Rectangle 23"/>
          <p:cNvSpPr/>
          <p:nvPr/>
        </p:nvSpPr>
        <p:spPr>
          <a:xfrm rot="775276">
            <a:off x="7406495" y="819375"/>
            <a:ext cx="1453140"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5" name="TextBox 24"/>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a:t>
            </a:r>
            <a:endParaRPr lang="nl-BE" b="1" dirty="0">
              <a:solidFill>
                <a:schemeClr val="bg1"/>
              </a:solidFill>
              <a:latin typeface="Arial Black" pitchFamily="34" charset="0"/>
              <a:cs typeface="Arial" pitchFamily="34" charset="0"/>
            </a:endParaRPr>
          </a:p>
        </p:txBody>
      </p:sp>
      <p:sp>
        <p:nvSpPr>
          <p:cNvPr id="26" name="TextBox 25"/>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39" name="Rectangle 38"/>
          <p:cNvSpPr/>
          <p:nvPr/>
        </p:nvSpPr>
        <p:spPr>
          <a:xfrm>
            <a:off x="171448" y="5618887"/>
            <a:ext cx="8296277" cy="584775"/>
          </a:xfrm>
          <a:prstGeom prst="rect">
            <a:avLst/>
          </a:prstGeom>
        </p:spPr>
        <p:txBody>
          <a:bodyPr wrap="square">
            <a:spAutoFit/>
          </a:bodyPr>
          <a:lstStyle/>
          <a:p>
            <a:r>
              <a:rPr lang="en-GB" sz="800" dirty="0">
                <a:latin typeface="Arial" pitchFamily="34" charset="0"/>
                <a:cs typeface="Arial" pitchFamily="34" charset="0"/>
              </a:rPr>
              <a:t>Q10. And how likely are you to visit each of these sites in the next six months?  Please indicate for each site</a:t>
            </a:r>
          </a:p>
          <a:p>
            <a:r>
              <a:rPr lang="en-GB" sz="800" dirty="0">
                <a:latin typeface="Arial" pitchFamily="34" charset="0"/>
                <a:cs typeface="Arial" pitchFamily="34" charset="0"/>
              </a:rPr>
              <a:t>Base: Poland, aware of website</a:t>
            </a:r>
          </a:p>
          <a:p>
            <a:r>
              <a:rPr lang="en-GB" sz="800" dirty="0">
                <a:latin typeface="Arial" pitchFamily="34" charset="0"/>
                <a:cs typeface="Arial" pitchFamily="34" charset="0"/>
              </a:rPr>
              <a:t>Wikipedia n=513; </a:t>
            </a:r>
            <a:r>
              <a:rPr lang="en-GB" sz="800" dirty="0" err="1">
                <a:latin typeface="Arial" pitchFamily="34" charset="0"/>
                <a:cs typeface="Arial" pitchFamily="34" charset="0"/>
              </a:rPr>
              <a:t>europeana</a:t>
            </a:r>
            <a:r>
              <a:rPr lang="en-GB" sz="800" dirty="0">
                <a:latin typeface="Arial" pitchFamily="34" charset="0"/>
                <a:cs typeface="Arial" pitchFamily="34" charset="0"/>
              </a:rPr>
              <a:t> n=80; Google Books n=269; </a:t>
            </a:r>
            <a:r>
              <a:rPr lang="nl-BE" sz="800" dirty="0">
                <a:latin typeface="Arial" pitchFamily="34" charset="0"/>
                <a:cs typeface="Arial" pitchFamily="34" charset="0"/>
                <a:hlinkClick r:id="rId6"/>
              </a:rPr>
              <a:t>www.fbc.pionier.net.pl</a:t>
            </a:r>
            <a:r>
              <a:rPr lang="nl-BE" sz="800" dirty="0">
                <a:latin typeface="Arial" pitchFamily="34" charset="0"/>
                <a:cs typeface="Arial" pitchFamily="34" charset="0"/>
              </a:rPr>
              <a:t> n=123; </a:t>
            </a:r>
            <a:r>
              <a:rPr lang="en-GB" sz="800" dirty="0">
                <a:latin typeface="Arial" pitchFamily="34" charset="0"/>
                <a:cs typeface="Arial" pitchFamily="34" charset="0"/>
              </a:rPr>
              <a:t>Google Art Project n=178; </a:t>
            </a:r>
            <a:r>
              <a:rPr lang="nl-BE" sz="800" dirty="0">
                <a:latin typeface="Arial" pitchFamily="34" charset="0"/>
                <a:cs typeface="Arial" pitchFamily="34" charset="0"/>
                <a:hlinkClick r:id="rId7"/>
              </a:rPr>
              <a:t>www.cyfrowe.mnw.art.pl</a:t>
            </a:r>
            <a:r>
              <a:rPr lang="nl-BE" sz="800" dirty="0">
                <a:latin typeface="Arial" pitchFamily="34" charset="0"/>
                <a:cs typeface="Arial" pitchFamily="34" charset="0"/>
              </a:rPr>
              <a:t> n=223</a:t>
            </a:r>
          </a:p>
          <a:p>
            <a:endParaRPr lang="en-GB" sz="800" dirty="0">
              <a:latin typeface="Arial" pitchFamily="34" charset="0"/>
              <a:cs typeface="Arial" pitchFamily="34" charset="0"/>
            </a:endParaRPr>
          </a:p>
        </p:txBody>
      </p:sp>
      <p:sp>
        <p:nvSpPr>
          <p:cNvPr id="40" name="Rounded Rectangle 39"/>
          <p:cNvSpPr/>
          <p:nvPr/>
        </p:nvSpPr>
        <p:spPr>
          <a:xfrm>
            <a:off x="2994330" y="1761690"/>
            <a:ext cx="1930095" cy="42951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600" b="1" dirty="0" smtClean="0">
                <a:solidFill>
                  <a:schemeClr val="tx1"/>
                </a:solidFill>
              </a:rPr>
              <a:t>POLAND – WAVE 2</a:t>
            </a:r>
          </a:p>
          <a:p>
            <a:pPr algn="ctr">
              <a:defRPr/>
            </a:pPr>
            <a:r>
              <a:rPr lang="en-GB" sz="1000" b="1" dirty="0" smtClean="0">
                <a:solidFill>
                  <a:schemeClr val="tx1"/>
                </a:solidFill>
              </a:rPr>
              <a:t>(ranked total very/quite likely)</a:t>
            </a:r>
            <a:endParaRPr lang="nl-BE" sz="1000" b="1" dirty="0" smtClean="0">
              <a:solidFill>
                <a:schemeClr val="tx1"/>
              </a:solidFill>
            </a:endParaRPr>
          </a:p>
        </p:txBody>
      </p:sp>
      <p:sp>
        <p:nvSpPr>
          <p:cNvPr id="41" name="Rounded Rectangle 40"/>
          <p:cNvSpPr/>
          <p:nvPr/>
        </p:nvSpPr>
        <p:spPr>
          <a:xfrm>
            <a:off x="6102174" y="1526059"/>
            <a:ext cx="1353479" cy="300247"/>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GB" sz="1000" b="1" dirty="0" smtClean="0">
                <a:solidFill>
                  <a:schemeClr val="tx1"/>
                </a:solidFill>
              </a:rPr>
              <a:t>LIKELY TOTAL</a:t>
            </a:r>
            <a:endParaRPr lang="nl-BE" sz="1000" b="1" dirty="0" smtClean="0">
              <a:solidFill>
                <a:schemeClr val="tx1"/>
              </a:solidFill>
            </a:endParaRPr>
          </a:p>
        </p:txBody>
      </p:sp>
      <p:sp>
        <p:nvSpPr>
          <p:cNvPr id="42" name="Rounded Rectangle 41"/>
          <p:cNvSpPr/>
          <p:nvPr/>
        </p:nvSpPr>
        <p:spPr>
          <a:xfrm>
            <a:off x="6911799"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050" b="1" dirty="0" smtClean="0">
                <a:solidFill>
                  <a:schemeClr val="tx1"/>
                </a:solidFill>
              </a:rPr>
              <a:t>Trend</a:t>
            </a:r>
          </a:p>
        </p:txBody>
      </p:sp>
      <p:sp>
        <p:nvSpPr>
          <p:cNvPr id="43" name="Rounded Rectangle 42"/>
          <p:cNvSpPr/>
          <p:nvPr/>
        </p:nvSpPr>
        <p:spPr>
          <a:xfrm>
            <a:off x="6102174" y="1866008"/>
            <a:ext cx="543855"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W2</a:t>
            </a:r>
          </a:p>
        </p:txBody>
      </p:sp>
      <p:graphicFrame>
        <p:nvGraphicFramePr>
          <p:cNvPr id="54" name="Table 53"/>
          <p:cNvGraphicFramePr>
            <a:graphicFrameLocks noGrp="1"/>
          </p:cNvGraphicFramePr>
          <p:nvPr>
            <p:extLst>
              <p:ext uri="{D42A27DB-BD31-4B8C-83A1-F6EECF244321}">
                <p14:modId xmlns:p14="http://schemas.microsoft.com/office/powerpoint/2010/main" val="3687943695"/>
              </p:ext>
            </p:extLst>
          </p:nvPr>
        </p:nvGraphicFramePr>
        <p:xfrm>
          <a:off x="6102174" y="2438817"/>
          <a:ext cx="1413760" cy="2771358"/>
        </p:xfrm>
        <a:graphic>
          <a:graphicData uri="http://schemas.openxmlformats.org/drawingml/2006/table">
            <a:tbl>
              <a:tblPr>
                <a:tableStyleId>{5C22544A-7EE6-4342-B048-85BDC9FD1C3A}</a:tableStyleId>
              </a:tblPr>
              <a:tblGrid>
                <a:gridCol w="706880"/>
                <a:gridCol w="706880"/>
              </a:tblGrid>
              <a:tr h="461893">
                <a:tc>
                  <a:txBody>
                    <a:bodyPr/>
                    <a:lstStyle/>
                    <a:p>
                      <a:pPr algn="ctr" fontAlgn="t"/>
                      <a:r>
                        <a:rPr lang="en-GB" sz="1000" b="0" i="0" u="none" strike="noStrike" dirty="0">
                          <a:solidFill>
                            <a:srgbClr val="000000"/>
                          </a:solidFill>
                          <a:effectLst/>
                          <a:latin typeface="Arial"/>
                        </a:rPr>
                        <a:t>98%</a:t>
                      </a:r>
                    </a:p>
                  </a:txBody>
                  <a:tcPr marL="9525" marR="9525" marT="9525" marB="0" anchor="ctr">
                    <a:noFill/>
                  </a:tcPr>
                </a:tc>
                <a:tc>
                  <a:txBody>
                    <a:bodyPr/>
                    <a:lstStyle/>
                    <a:p>
                      <a:pPr algn="ctr" fontAlgn="b"/>
                      <a:r>
                        <a:rPr lang="en-GB" sz="1100" b="0" i="0" u="none" strike="noStrike" dirty="0">
                          <a:effectLst/>
                          <a:latin typeface="+mj-lt"/>
                        </a:rPr>
                        <a:t>0%</a:t>
                      </a:r>
                    </a:p>
                  </a:txBody>
                  <a:tcPr marL="9525" marR="9525" marT="9525" marB="0" anchor="ctr">
                    <a:noFill/>
                  </a:tcPr>
                </a:tc>
              </a:tr>
              <a:tr h="461893">
                <a:tc>
                  <a:txBody>
                    <a:bodyPr/>
                    <a:lstStyle/>
                    <a:p>
                      <a:pPr algn="ctr" fontAlgn="t"/>
                      <a:r>
                        <a:rPr lang="en-GB" sz="1000" b="0" i="0" u="none" strike="noStrike" dirty="0">
                          <a:solidFill>
                            <a:srgbClr val="000000"/>
                          </a:solidFill>
                          <a:effectLst/>
                          <a:latin typeface="Arial"/>
                        </a:rPr>
                        <a:t>94%</a:t>
                      </a:r>
                    </a:p>
                  </a:txBody>
                  <a:tcPr marL="9525" marR="9525" marT="9525" marB="0" anchor="ctr">
                    <a:noFill/>
                  </a:tcPr>
                </a:tc>
                <a:tc>
                  <a:txBody>
                    <a:bodyPr/>
                    <a:lstStyle/>
                    <a:p>
                      <a:pPr algn="ctr" fontAlgn="b"/>
                      <a:r>
                        <a:rPr lang="en-GB" sz="1100" b="0" i="0" u="none" strike="noStrike" dirty="0">
                          <a:effectLst/>
                          <a:latin typeface="+mj-lt"/>
                        </a:rPr>
                        <a:t>-3%</a:t>
                      </a:r>
                    </a:p>
                  </a:txBody>
                  <a:tcPr marL="9525" marR="9525" marT="9525" marB="0" anchor="ctr">
                    <a:noFill/>
                  </a:tcPr>
                </a:tc>
              </a:tr>
              <a:tr h="461893">
                <a:tc>
                  <a:txBody>
                    <a:bodyPr/>
                    <a:lstStyle/>
                    <a:p>
                      <a:pPr algn="ctr" fontAlgn="t"/>
                      <a:r>
                        <a:rPr lang="en-GB" sz="1000" b="0" i="0" u="none" strike="noStrike" dirty="0">
                          <a:solidFill>
                            <a:srgbClr val="000000"/>
                          </a:solidFill>
                          <a:effectLst/>
                          <a:latin typeface="Arial"/>
                        </a:rPr>
                        <a:t>91%</a:t>
                      </a:r>
                    </a:p>
                  </a:txBody>
                  <a:tcPr marL="9525" marR="9525" marT="9525" marB="0" anchor="ctr">
                    <a:noFill/>
                  </a:tcPr>
                </a:tc>
                <a:tc>
                  <a:txBody>
                    <a:bodyPr/>
                    <a:lstStyle/>
                    <a:p>
                      <a:pPr algn="ctr" fontAlgn="b"/>
                      <a:r>
                        <a:rPr lang="en-GB" sz="1100" b="0" i="0" u="none" strike="noStrike" dirty="0">
                          <a:effectLst/>
                          <a:latin typeface="+mj-lt"/>
                        </a:rPr>
                        <a:t>0%</a:t>
                      </a:r>
                    </a:p>
                  </a:txBody>
                  <a:tcPr marL="9525" marR="9525" marT="9525" marB="0" anchor="ctr">
                    <a:noFill/>
                  </a:tcPr>
                </a:tc>
              </a:tr>
              <a:tr h="461893">
                <a:tc>
                  <a:txBody>
                    <a:bodyPr/>
                    <a:lstStyle/>
                    <a:p>
                      <a:pPr algn="ctr" fontAlgn="t"/>
                      <a:r>
                        <a:rPr lang="en-GB" sz="1000" b="0" i="0" u="none" strike="noStrike">
                          <a:solidFill>
                            <a:srgbClr val="000000"/>
                          </a:solidFill>
                          <a:effectLst/>
                          <a:latin typeface="Arial"/>
                        </a:rPr>
                        <a:t>89%</a:t>
                      </a:r>
                    </a:p>
                  </a:txBody>
                  <a:tcPr marL="9525" marR="9525" marT="9525" marB="0" anchor="ctr">
                    <a:noFill/>
                  </a:tcPr>
                </a:tc>
                <a:tc>
                  <a:txBody>
                    <a:bodyPr/>
                    <a:lstStyle/>
                    <a:p>
                      <a:pPr algn="ctr" fontAlgn="b"/>
                      <a:r>
                        <a:rPr lang="en-GB" sz="1100" b="0" i="0" u="none" strike="noStrike" dirty="0">
                          <a:effectLst/>
                          <a:latin typeface="+mj-lt"/>
                        </a:rPr>
                        <a:t>-3%</a:t>
                      </a:r>
                    </a:p>
                  </a:txBody>
                  <a:tcPr marL="9525" marR="9525" marT="9525" marB="0" anchor="ctr">
                    <a:noFill/>
                  </a:tcPr>
                </a:tc>
              </a:tr>
              <a:tr h="461893">
                <a:tc>
                  <a:txBody>
                    <a:bodyPr/>
                    <a:lstStyle/>
                    <a:p>
                      <a:pPr algn="ctr" fontAlgn="t"/>
                      <a:r>
                        <a:rPr lang="en-GB" sz="1000" b="0" i="0" u="none" strike="noStrike">
                          <a:solidFill>
                            <a:srgbClr val="000000"/>
                          </a:solidFill>
                          <a:effectLst/>
                          <a:latin typeface="Arial"/>
                        </a:rPr>
                        <a:t>89%</a:t>
                      </a:r>
                    </a:p>
                  </a:txBody>
                  <a:tcPr marL="9525" marR="9525" marT="9525" marB="0" anchor="ctr">
                    <a:noFill/>
                  </a:tcPr>
                </a:tc>
                <a:tc>
                  <a:txBody>
                    <a:bodyPr/>
                    <a:lstStyle/>
                    <a:p>
                      <a:pPr algn="ctr" fontAlgn="b"/>
                      <a:r>
                        <a:rPr lang="en-GB" sz="1100" b="0" i="0" u="none" strike="noStrike" dirty="0">
                          <a:effectLst/>
                          <a:latin typeface="+mj-lt"/>
                        </a:rPr>
                        <a:t>4%</a:t>
                      </a:r>
                    </a:p>
                  </a:txBody>
                  <a:tcPr marL="9525" marR="9525" marT="9525" marB="0" anchor="ctr">
                    <a:noFill/>
                  </a:tcPr>
                </a:tc>
              </a:tr>
              <a:tr h="461893">
                <a:tc>
                  <a:txBody>
                    <a:bodyPr/>
                    <a:lstStyle/>
                    <a:p>
                      <a:pPr algn="ctr" fontAlgn="t"/>
                      <a:r>
                        <a:rPr lang="en-GB" sz="1000" b="0" i="0" u="none" strike="noStrike" dirty="0">
                          <a:solidFill>
                            <a:srgbClr val="000000"/>
                          </a:solidFill>
                          <a:effectLst/>
                          <a:latin typeface="Arial"/>
                        </a:rPr>
                        <a:t>85%</a:t>
                      </a:r>
                    </a:p>
                  </a:txBody>
                  <a:tcPr marL="9525" marR="9525" marT="9525" marB="0" anchor="ctr">
                    <a:noFill/>
                  </a:tcPr>
                </a:tc>
                <a:tc>
                  <a:txBody>
                    <a:bodyPr/>
                    <a:lstStyle/>
                    <a:p>
                      <a:pPr algn="ctr" fontAlgn="b"/>
                      <a:r>
                        <a:rPr lang="en-GB" sz="1100" b="0" i="0" u="none" strike="noStrike" dirty="0">
                          <a:effectLst/>
                          <a:latin typeface="+mj-lt"/>
                        </a:rPr>
                        <a:t>-9%</a:t>
                      </a:r>
                    </a:p>
                  </a:txBody>
                  <a:tcPr marL="9525" marR="9525" marT="9525" marB="0" anchor="ctr">
                    <a:noFill/>
                  </a:tcPr>
                </a:tc>
              </a:tr>
            </a:tbl>
          </a:graphicData>
        </a:graphic>
      </p:graphicFrame>
      <p:pic>
        <p:nvPicPr>
          <p:cNvPr id="34" name="Picture 4" descr="http://www.garyteeter.com/images/Www_wikipedia_org_screenshot.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468" y="2476708"/>
            <a:ext cx="409599" cy="4049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98" y="3431435"/>
            <a:ext cx="680190" cy="451694"/>
          </a:xfrm>
          <a:prstGeom prst="rect">
            <a:avLst/>
          </a:prstGeom>
        </p:spPr>
      </p:pic>
      <p:pic>
        <p:nvPicPr>
          <p:cNvPr id="59" name="Picture 8" descr="http://nyogalleristny.files.wordpress.com/2012/04/google-art-projec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741" y="4748286"/>
            <a:ext cx="709844" cy="36858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0" y="3913907"/>
            <a:ext cx="1946053" cy="276999"/>
          </a:xfrm>
          <a:prstGeom prst="rect">
            <a:avLst/>
          </a:prstGeom>
        </p:spPr>
        <p:txBody>
          <a:bodyPr wrap="square">
            <a:spAutoFit/>
          </a:bodyPr>
          <a:lstStyle/>
          <a:p>
            <a:r>
              <a:rPr lang="nl-BE" sz="1200" dirty="0"/>
              <a:t>www.cyfrowe.mnw.art.pl</a:t>
            </a:r>
          </a:p>
        </p:txBody>
      </p:sp>
      <p:sp>
        <p:nvSpPr>
          <p:cNvPr id="61" name="Rectangle 60"/>
          <p:cNvSpPr/>
          <p:nvPr/>
        </p:nvSpPr>
        <p:spPr>
          <a:xfrm>
            <a:off x="132791" y="4382714"/>
            <a:ext cx="1600951" cy="276999"/>
          </a:xfrm>
          <a:prstGeom prst="rect">
            <a:avLst/>
          </a:prstGeom>
        </p:spPr>
        <p:txBody>
          <a:bodyPr wrap="none">
            <a:spAutoFit/>
          </a:bodyPr>
          <a:lstStyle/>
          <a:p>
            <a:r>
              <a:rPr lang="nl-BE" sz="1200" dirty="0"/>
              <a:t>www.fbc.pionier.net.pl</a:t>
            </a:r>
          </a:p>
        </p:txBody>
      </p:sp>
      <p:graphicFrame>
        <p:nvGraphicFramePr>
          <p:cNvPr id="31" name="Chart 30"/>
          <p:cNvGraphicFramePr>
            <a:graphicFrameLocks/>
          </p:cNvGraphicFramePr>
          <p:nvPr>
            <p:extLst>
              <p:ext uri="{D42A27DB-BD31-4B8C-83A1-F6EECF244321}">
                <p14:modId xmlns:p14="http://schemas.microsoft.com/office/powerpoint/2010/main" val="2815485537"/>
              </p:ext>
            </p:extLst>
          </p:nvPr>
        </p:nvGraphicFramePr>
        <p:xfrm>
          <a:off x="825710" y="2476707"/>
          <a:ext cx="5276464" cy="3243609"/>
        </p:xfrm>
        <a:graphic>
          <a:graphicData uri="http://schemas.openxmlformats.org/drawingml/2006/chart">
            <c:chart xmlns:c="http://schemas.openxmlformats.org/drawingml/2006/chart" xmlns:r="http://schemas.openxmlformats.org/officeDocument/2006/relationships" r:id="rId12"/>
          </a:graphicData>
        </a:graphic>
      </p:graphicFrame>
      <p:sp>
        <p:nvSpPr>
          <p:cNvPr id="32" name="Rounded Rectangle 31"/>
          <p:cNvSpPr/>
          <p:nvPr/>
        </p:nvSpPr>
        <p:spPr>
          <a:xfrm>
            <a:off x="7502024" y="1813310"/>
            <a:ext cx="1353479" cy="415997"/>
          </a:xfrm>
          <a:prstGeom prst="roundRect">
            <a:avLst/>
          </a:prstGeom>
          <a:no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100" b="1" dirty="0" smtClean="0">
                <a:solidFill>
                  <a:srgbClr val="00B0F0"/>
                </a:solidFill>
              </a:rPr>
              <a:t>Aware of 1989 campaign</a:t>
            </a:r>
          </a:p>
        </p:txBody>
      </p:sp>
      <p:graphicFrame>
        <p:nvGraphicFramePr>
          <p:cNvPr id="33" name="Table 32"/>
          <p:cNvGraphicFramePr>
            <a:graphicFrameLocks noGrp="1"/>
          </p:cNvGraphicFramePr>
          <p:nvPr>
            <p:extLst>
              <p:ext uri="{D42A27DB-BD31-4B8C-83A1-F6EECF244321}">
                <p14:modId xmlns:p14="http://schemas.microsoft.com/office/powerpoint/2010/main" val="1133567737"/>
              </p:ext>
            </p:extLst>
          </p:nvPr>
        </p:nvGraphicFramePr>
        <p:xfrm>
          <a:off x="7895446" y="2438819"/>
          <a:ext cx="706880" cy="2791818"/>
        </p:xfrm>
        <a:graphic>
          <a:graphicData uri="http://schemas.openxmlformats.org/drawingml/2006/table">
            <a:tbl>
              <a:tblPr>
                <a:tableStyleId>{5C22544A-7EE6-4342-B048-85BDC9FD1C3A}</a:tableStyleId>
              </a:tblPr>
              <a:tblGrid>
                <a:gridCol w="706880"/>
              </a:tblGrid>
              <a:tr h="465303">
                <a:tc>
                  <a:txBody>
                    <a:bodyPr/>
                    <a:lstStyle/>
                    <a:p>
                      <a:pPr algn="ctr" fontAlgn="t"/>
                      <a:r>
                        <a:rPr lang="en-GB" sz="1050" b="1" u="none" strike="noStrike" kern="1200" dirty="0" smtClean="0">
                          <a:solidFill>
                            <a:srgbClr val="00B0F0"/>
                          </a:solidFill>
                          <a:effectLst/>
                          <a:latin typeface="+mn-lt"/>
                          <a:ea typeface="+mn-ea"/>
                          <a:cs typeface="+mn-cs"/>
                        </a:rPr>
                        <a:t>99%</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65303">
                <a:tc>
                  <a:txBody>
                    <a:bodyPr/>
                    <a:lstStyle/>
                    <a:p>
                      <a:pPr algn="ctr" fontAlgn="t"/>
                      <a:r>
                        <a:rPr lang="en-GB" sz="1050" b="1" u="none" strike="noStrike" kern="1200" dirty="0" smtClean="0">
                          <a:solidFill>
                            <a:srgbClr val="00B0F0"/>
                          </a:solidFill>
                          <a:effectLst/>
                          <a:latin typeface="+mn-lt"/>
                          <a:ea typeface="+mn-ea"/>
                          <a:cs typeface="+mn-cs"/>
                        </a:rPr>
                        <a:t>95%</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65303">
                <a:tc>
                  <a:txBody>
                    <a:bodyPr/>
                    <a:lstStyle/>
                    <a:p>
                      <a:pPr algn="ctr" fontAlgn="t"/>
                      <a:r>
                        <a:rPr lang="en-GB" sz="1050" b="1" u="none" strike="noStrike" kern="1200" dirty="0" smtClean="0">
                          <a:solidFill>
                            <a:srgbClr val="00B0F0"/>
                          </a:solidFill>
                          <a:effectLst/>
                          <a:latin typeface="+mn-lt"/>
                          <a:ea typeface="+mn-ea"/>
                          <a:cs typeface="+mn-cs"/>
                        </a:rPr>
                        <a:t>93%</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65303">
                <a:tc>
                  <a:txBody>
                    <a:bodyPr/>
                    <a:lstStyle/>
                    <a:p>
                      <a:pPr algn="ctr" fontAlgn="t"/>
                      <a:r>
                        <a:rPr lang="en-GB" sz="1050" b="1" u="none" strike="noStrike" kern="1200" dirty="0" smtClean="0">
                          <a:solidFill>
                            <a:srgbClr val="00B0F0"/>
                          </a:solidFill>
                          <a:effectLst/>
                          <a:latin typeface="+mn-lt"/>
                          <a:ea typeface="+mn-ea"/>
                          <a:cs typeface="+mn-cs"/>
                        </a:rPr>
                        <a:t>94%</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65303">
                <a:tc>
                  <a:txBody>
                    <a:bodyPr/>
                    <a:lstStyle/>
                    <a:p>
                      <a:pPr algn="ctr" fontAlgn="t"/>
                      <a:r>
                        <a:rPr lang="en-GB" sz="1050" b="1" u="none" strike="noStrike" kern="1200" dirty="0" smtClean="0">
                          <a:solidFill>
                            <a:srgbClr val="00B0F0"/>
                          </a:solidFill>
                          <a:effectLst/>
                          <a:latin typeface="+mn-lt"/>
                          <a:ea typeface="+mn-ea"/>
                          <a:cs typeface="+mn-cs"/>
                        </a:rPr>
                        <a:t>87%</a:t>
                      </a:r>
                      <a:endParaRPr lang="en-GB" sz="1050" b="1" u="none" strike="noStrike" kern="1200" dirty="0">
                        <a:solidFill>
                          <a:srgbClr val="00B0F0"/>
                        </a:solidFill>
                        <a:effectLst/>
                        <a:latin typeface="+mn-lt"/>
                        <a:ea typeface="+mn-ea"/>
                        <a:cs typeface="+mn-cs"/>
                      </a:endParaRPr>
                    </a:p>
                  </a:txBody>
                  <a:tcPr marL="9525" marR="9525" marT="9525" marB="0" anchor="ctr">
                    <a:noFill/>
                  </a:tcPr>
                </a:tc>
              </a:tr>
              <a:tr h="465303">
                <a:tc>
                  <a:txBody>
                    <a:bodyPr/>
                    <a:lstStyle/>
                    <a:p>
                      <a:pPr algn="ctr" fontAlgn="t"/>
                      <a:r>
                        <a:rPr lang="en-GB" sz="1050" b="1" u="none" strike="noStrike" kern="1200" dirty="0" smtClean="0">
                          <a:solidFill>
                            <a:srgbClr val="00B0F0"/>
                          </a:solidFill>
                          <a:effectLst/>
                          <a:latin typeface="+mn-lt"/>
                          <a:ea typeface="+mn-ea"/>
                          <a:cs typeface="+mn-cs"/>
                        </a:rPr>
                        <a:t>90%</a:t>
                      </a:r>
                      <a:endParaRPr lang="en-GB" sz="1050" b="1" u="none" strike="noStrike" kern="1200" dirty="0">
                        <a:solidFill>
                          <a:srgbClr val="00B0F0"/>
                        </a:solidFill>
                        <a:effectLst/>
                        <a:latin typeface="+mn-lt"/>
                        <a:ea typeface="+mn-ea"/>
                        <a:cs typeface="+mn-cs"/>
                      </a:endParaRPr>
                    </a:p>
                  </a:txBody>
                  <a:tcPr marL="9525" marR="9525" marT="9525" marB="0" anchor="ctr">
                    <a:noFill/>
                  </a:tcPr>
                </a:tc>
              </a:tr>
            </a:tbl>
          </a:graphicData>
        </a:graphic>
      </p:graphicFrame>
    </p:spTree>
    <p:extLst>
      <p:ext uri="{BB962C8B-B14F-4D97-AF65-F5344CB8AC3E}">
        <p14:creationId xmlns:p14="http://schemas.microsoft.com/office/powerpoint/2010/main" val="848398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8" name="Title 1"/>
          <p:cNvSpPr>
            <a:spLocks noGrp="1"/>
          </p:cNvSpPr>
          <p:nvPr>
            <p:ph type="title"/>
          </p:nvPr>
        </p:nvSpPr>
        <p:spPr>
          <a:xfrm>
            <a:off x="457201" y="304800"/>
            <a:ext cx="5657850" cy="945349"/>
          </a:xfrm>
        </p:spPr>
        <p:txBody>
          <a:bodyPr/>
          <a:lstStyle/>
          <a:p>
            <a:r>
              <a:rPr lang="en-GB" sz="2000" dirty="0" smtClean="0"/>
              <a:t>Likelihood of using again has improved due to increased awareness/usage but is still low amongst the general population</a:t>
            </a:r>
            <a:endParaRPr lang="en-GB" sz="2000" dirty="0"/>
          </a:p>
        </p:txBody>
      </p:sp>
      <p:sp>
        <p:nvSpPr>
          <p:cNvPr id="10" name="Rectangle 9"/>
          <p:cNvSpPr/>
          <p:nvPr/>
        </p:nvSpPr>
        <p:spPr>
          <a:xfrm rot="548545">
            <a:off x="7272036" y="1158449"/>
            <a:ext cx="166248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5" name="Rectangle 14"/>
          <p:cNvSpPr/>
          <p:nvPr/>
        </p:nvSpPr>
        <p:spPr>
          <a:xfrm rot="775276">
            <a:off x="6537105" y="720926"/>
            <a:ext cx="2333678"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548545">
            <a:off x="6993968" y="1161314"/>
            <a:ext cx="1641070"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TOTAL</a:t>
            </a:r>
            <a:endParaRPr lang="nl-BE" b="1" dirty="0">
              <a:solidFill>
                <a:schemeClr val="bg1"/>
              </a:solidFill>
              <a:latin typeface="Arial Black" pitchFamily="34" charset="0"/>
              <a:cs typeface="Arial" pitchFamily="34" charset="0"/>
            </a:endParaRPr>
          </a:p>
        </p:txBody>
      </p:sp>
      <p:sp>
        <p:nvSpPr>
          <p:cNvPr id="17" name="TextBox 16"/>
          <p:cNvSpPr txBox="1"/>
          <p:nvPr/>
        </p:nvSpPr>
        <p:spPr>
          <a:xfrm rot="775276">
            <a:off x="6244501" y="683313"/>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 USAGE</a:t>
            </a:r>
            <a:endParaRPr lang="nl-BE" b="1" dirty="0">
              <a:solidFill>
                <a:schemeClr val="bg1"/>
              </a:solidFill>
              <a:latin typeface="Arial Black" pitchFamily="34" charset="0"/>
              <a:cs typeface="Arial" pitchFamily="34" charset="0"/>
            </a:endParaRPr>
          </a:p>
        </p:txBody>
      </p:sp>
      <p:sp>
        <p:nvSpPr>
          <p:cNvPr id="11" name="Rectangle 10"/>
          <p:cNvSpPr/>
          <p:nvPr/>
        </p:nvSpPr>
        <p:spPr>
          <a:xfrm>
            <a:off x="171448" y="5752237"/>
            <a:ext cx="8296277" cy="338554"/>
          </a:xfrm>
          <a:prstGeom prst="rect">
            <a:avLst/>
          </a:prstGeom>
        </p:spPr>
        <p:txBody>
          <a:bodyPr wrap="square">
            <a:spAutoFit/>
          </a:bodyPr>
          <a:lstStyle/>
          <a:p>
            <a:r>
              <a:rPr lang="en-GB" sz="800" dirty="0">
                <a:latin typeface="Arial" pitchFamily="34" charset="0"/>
                <a:cs typeface="Arial" pitchFamily="34" charset="0"/>
              </a:rPr>
              <a:t>Q10. And how likely are you to visit each of these sites in the next six months?  Please indicate for each site</a:t>
            </a:r>
          </a:p>
          <a:p>
            <a:r>
              <a:rPr lang="en-GB" sz="800" dirty="0" smtClean="0">
                <a:latin typeface="Arial" pitchFamily="34" charset="0"/>
                <a:cs typeface="Arial" pitchFamily="34" charset="0"/>
              </a:rPr>
              <a:t>Base: Poland all, n=558</a:t>
            </a:r>
          </a:p>
        </p:txBody>
      </p:sp>
      <p:sp>
        <p:nvSpPr>
          <p:cNvPr id="13" name="Rounded Rectangle 12"/>
          <p:cNvSpPr/>
          <p:nvPr/>
        </p:nvSpPr>
        <p:spPr>
          <a:xfrm>
            <a:off x="2571751" y="1571190"/>
            <a:ext cx="4143374" cy="514785"/>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sz="2160" b="1" i="0" u="none" strike="noStrike" kern="1200" baseline="0">
                <a:solidFill>
                  <a:prstClr val="black"/>
                </a:solidFill>
                <a:latin typeface="+mn-lt"/>
                <a:ea typeface="+mn-ea"/>
                <a:cs typeface="+mn-cs"/>
              </a:defRPr>
            </a:pPr>
            <a:r>
              <a:rPr lang="en-US" sz="1600" dirty="0" smtClean="0"/>
              <a:t>Very likely to use again in the next 6 months</a:t>
            </a:r>
          </a:p>
          <a:p>
            <a:pPr algn="ctr">
              <a:defRPr sz="2160" b="1" i="0" u="none" strike="noStrike" kern="1200" baseline="0">
                <a:solidFill>
                  <a:prstClr val="black"/>
                </a:solidFill>
                <a:latin typeface="+mn-lt"/>
                <a:ea typeface="+mn-ea"/>
                <a:cs typeface="+mn-cs"/>
              </a:defRPr>
            </a:pPr>
            <a:r>
              <a:rPr lang="en-US" sz="1600" dirty="0"/>
              <a:t>All respondents in </a:t>
            </a:r>
            <a:r>
              <a:rPr lang="en-US" sz="1600" dirty="0" smtClean="0"/>
              <a:t>Poland</a:t>
            </a:r>
            <a:endParaRPr lang="en-US" sz="1600" dirty="0"/>
          </a:p>
        </p:txBody>
      </p:sp>
      <p:graphicFrame>
        <p:nvGraphicFramePr>
          <p:cNvPr id="14" name="Chart 13"/>
          <p:cNvGraphicFramePr>
            <a:graphicFrameLocks/>
          </p:cNvGraphicFramePr>
          <p:nvPr>
            <p:extLst>
              <p:ext uri="{D42A27DB-BD31-4B8C-83A1-F6EECF244321}">
                <p14:modId xmlns:p14="http://schemas.microsoft.com/office/powerpoint/2010/main" val="2021053995"/>
              </p:ext>
            </p:extLst>
          </p:nvPr>
        </p:nvGraphicFramePr>
        <p:xfrm>
          <a:off x="437929" y="1976853"/>
          <a:ext cx="7926170" cy="411393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418098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gh-Res Stock Photography: man and woman with speech bubbles on…"/>
          <p:cNvPicPr>
            <a:picLocks noChangeAspect="1" noChangeArrowheads="1"/>
          </p:cNvPicPr>
          <p:nvPr/>
        </p:nvPicPr>
        <p:blipFill rotWithShape="1">
          <a:blip r:embed="rId2">
            <a:extLst>
              <a:ext uri="{28A0092B-C50C-407E-A947-70E740481C1C}">
                <a14:useLocalDpi xmlns:a14="http://schemas.microsoft.com/office/drawing/2010/main" val="0"/>
              </a:ext>
            </a:extLst>
          </a:blip>
          <a:srcRect l="43440" r="8462"/>
          <a:stretch/>
        </p:blipFill>
        <p:spPr bwMode="auto">
          <a:xfrm>
            <a:off x="-638175" y="0"/>
            <a:ext cx="49625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smtClean="0"/>
              <a:t>Attitudes towards europeana</a:t>
            </a:r>
          </a:p>
          <a:p>
            <a:pPr lvl="0" algn="ctr"/>
            <a:r>
              <a:rPr lang="en-US" sz="2400" dirty="0"/>
              <a:t>Pre-activation</a:t>
            </a:r>
          </a:p>
          <a:p>
            <a:pPr algn="ctr"/>
            <a:endParaRPr lang="en-US" dirty="0" smtClean="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989435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p:nvSpPr>
        <p:spPr>
          <a:xfrm>
            <a:off x="171449" y="5771287"/>
            <a:ext cx="7248525" cy="338554"/>
          </a:xfrm>
          <a:prstGeom prst="rect">
            <a:avLst/>
          </a:prstGeom>
        </p:spPr>
        <p:txBody>
          <a:bodyPr wrap="square">
            <a:spAutoFit/>
          </a:bodyPr>
          <a:lstStyle/>
          <a:p>
            <a:r>
              <a:rPr lang="en-GB" sz="800" dirty="0" smtClean="0">
                <a:latin typeface="Arial" pitchFamily="34" charset="0"/>
                <a:cs typeface="Arial" pitchFamily="34" charset="0"/>
              </a:rPr>
              <a:t>Q12, What </a:t>
            </a:r>
            <a:r>
              <a:rPr lang="en-GB" sz="800" dirty="0">
                <a:latin typeface="Arial" pitchFamily="34" charset="0"/>
                <a:cs typeface="Arial" pitchFamily="34" charset="0"/>
              </a:rPr>
              <a:t>have you heard about Europeana?  Please answer each statement, saying how much you agree or </a:t>
            </a:r>
            <a:r>
              <a:rPr lang="en-GB" sz="800" dirty="0" smtClean="0">
                <a:latin typeface="Arial" pitchFamily="34" charset="0"/>
                <a:cs typeface="Arial" pitchFamily="34" charset="0"/>
              </a:rPr>
              <a:t>disagree</a:t>
            </a:r>
          </a:p>
          <a:p>
            <a:r>
              <a:rPr lang="en-GB" sz="800" dirty="0">
                <a:latin typeface="Arial" pitchFamily="34" charset="0"/>
                <a:cs typeface="Arial" pitchFamily="34" charset="0"/>
              </a:rPr>
              <a:t>Base: All aware of europeana n=118; Italy n=65; Norway n=18; Poland n=35</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36" name="Picture 35" descr="Travel&amp;Leisur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37" name="Picture 36" descr="InSitesConsul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8" name="Rounded Rectangle 7"/>
          <p:cNvSpPr/>
          <p:nvPr/>
        </p:nvSpPr>
        <p:spPr>
          <a:xfrm>
            <a:off x="6305811" y="1842530"/>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292" name="Picture 4" descr="http://static2.bigstockphoto.com/thumbs/2/1/6/small2/6122715.jpg">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5585" y="3250758"/>
            <a:ext cx="999732" cy="1338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6305811" y="2334529"/>
            <a:ext cx="2418335" cy="2800767"/>
          </a:xfrm>
          <a:prstGeom prst="rect">
            <a:avLst/>
          </a:prstGeom>
          <a:noFill/>
        </p:spPr>
        <p:txBody>
          <a:bodyPr wrap="square" rtlCol="0">
            <a:spAutoFit/>
          </a:bodyPr>
          <a:lstStyle/>
          <a:p>
            <a:pPr algn="ctr"/>
            <a:endParaRPr lang="en-GB" sz="1200" i="1" dirty="0" smtClean="0">
              <a:latin typeface="Arial" pitchFamily="34" charset="0"/>
              <a:cs typeface="Arial" pitchFamily="34" charset="0"/>
            </a:endParaRPr>
          </a:p>
          <a:p>
            <a:pPr algn="ctr"/>
            <a:r>
              <a:rPr lang="en-GB" sz="1200" i="1" dirty="0" smtClean="0">
                <a:latin typeface="Arial" pitchFamily="34" charset="0"/>
                <a:cs typeface="Arial" pitchFamily="34" charset="0"/>
              </a:rPr>
              <a:t>….a </a:t>
            </a:r>
            <a:r>
              <a:rPr lang="en-GB" sz="1200" i="1" dirty="0">
                <a:latin typeface="Arial" pitchFamily="34" charset="0"/>
                <a:cs typeface="Arial" pitchFamily="34" charset="0"/>
              </a:rPr>
              <a:t>site where you can</a:t>
            </a:r>
            <a:r>
              <a:rPr lang="en-GB" sz="1200" b="1" i="1" dirty="0">
                <a:latin typeface="Arial" pitchFamily="34" charset="0"/>
                <a:cs typeface="Arial" pitchFamily="34" charset="0"/>
              </a:rPr>
              <a:t> access millions of books</a:t>
            </a:r>
            <a:r>
              <a:rPr lang="en-GB" sz="1200" i="1" dirty="0">
                <a:latin typeface="Arial" pitchFamily="34" charset="0"/>
                <a:cs typeface="Arial" pitchFamily="34" charset="0"/>
              </a:rPr>
              <a:t>, films, paintings and museum objects</a:t>
            </a:r>
          </a:p>
          <a:p>
            <a:pPr algn="ctr"/>
            <a:endParaRPr lang="en-GB" sz="1600" b="1" i="1" dirty="0" smtClean="0">
              <a:solidFill>
                <a:schemeClr val="bg1"/>
              </a:solidFill>
              <a:latin typeface="Arial" pitchFamily="34" charset="0"/>
              <a:cs typeface="Arial" pitchFamily="34" charset="0"/>
            </a:endParaRPr>
          </a:p>
          <a:p>
            <a:pPr algn="ctr"/>
            <a:endParaRPr lang="en-GB" sz="1600" b="1" i="1" dirty="0">
              <a:solidFill>
                <a:schemeClr val="bg1"/>
              </a:solidFill>
              <a:latin typeface="Arial" pitchFamily="34" charset="0"/>
              <a:cs typeface="Arial" pitchFamily="34" charset="0"/>
            </a:endParaRPr>
          </a:p>
          <a:p>
            <a:pPr algn="ctr"/>
            <a:endParaRPr lang="en-GB" sz="1600" b="1" i="1" dirty="0" smtClean="0">
              <a:solidFill>
                <a:schemeClr val="bg1"/>
              </a:solidFill>
              <a:latin typeface="Arial" pitchFamily="34" charset="0"/>
              <a:cs typeface="Arial" pitchFamily="34" charset="0"/>
            </a:endParaRPr>
          </a:p>
          <a:p>
            <a:pPr algn="ctr"/>
            <a:endParaRPr lang="en-GB" sz="1600" b="1" i="1" dirty="0">
              <a:solidFill>
                <a:schemeClr val="bg1"/>
              </a:solidFill>
              <a:latin typeface="Arial" pitchFamily="34" charset="0"/>
              <a:cs typeface="Arial" pitchFamily="34" charset="0"/>
            </a:endParaRPr>
          </a:p>
          <a:p>
            <a:pPr algn="ctr"/>
            <a:endParaRPr lang="en-GB" sz="1600" b="1" i="1" dirty="0" smtClean="0">
              <a:solidFill>
                <a:schemeClr val="bg1"/>
              </a:solidFill>
              <a:latin typeface="Arial" pitchFamily="34" charset="0"/>
              <a:cs typeface="Arial" pitchFamily="34" charset="0"/>
            </a:endParaRPr>
          </a:p>
          <a:p>
            <a:pPr algn="ctr"/>
            <a:endParaRPr lang="en-GB" sz="1600" b="1" i="1" dirty="0">
              <a:solidFill>
                <a:schemeClr val="bg1"/>
              </a:solidFill>
              <a:latin typeface="Arial" pitchFamily="34" charset="0"/>
              <a:cs typeface="Arial" pitchFamily="34" charset="0"/>
            </a:endParaRPr>
          </a:p>
          <a:p>
            <a:pPr algn="ctr"/>
            <a:endParaRPr lang="en-GB" sz="1600" b="1" i="1" dirty="0" smtClean="0">
              <a:solidFill>
                <a:schemeClr val="bg1"/>
              </a:solidFill>
              <a:latin typeface="Arial" pitchFamily="34" charset="0"/>
              <a:cs typeface="Arial" pitchFamily="34" charset="0"/>
            </a:endParaRPr>
          </a:p>
          <a:p>
            <a:pPr algn="ctr"/>
            <a:endParaRPr lang="en-GB" sz="1600" b="1" i="1" dirty="0">
              <a:solidFill>
                <a:schemeClr val="bg1"/>
              </a:solidFill>
              <a:latin typeface="Arial" pitchFamily="34" charset="0"/>
              <a:cs typeface="Arial" pitchFamily="34" charset="0"/>
            </a:endParaRPr>
          </a:p>
        </p:txBody>
      </p:sp>
      <p:sp>
        <p:nvSpPr>
          <p:cNvPr id="40" name="Rounded Rectangle 39"/>
          <p:cNvSpPr/>
          <p:nvPr/>
        </p:nvSpPr>
        <p:spPr>
          <a:xfrm>
            <a:off x="519049" y="1866009"/>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TextBox 41"/>
          <p:cNvSpPr txBox="1"/>
          <p:nvPr/>
        </p:nvSpPr>
        <p:spPr>
          <a:xfrm>
            <a:off x="602888" y="2392512"/>
            <a:ext cx="2190095" cy="2862322"/>
          </a:xfrm>
          <a:prstGeom prst="rect">
            <a:avLst/>
          </a:prstGeom>
          <a:noFill/>
        </p:spPr>
        <p:txBody>
          <a:bodyPr wrap="square" rtlCol="0">
            <a:spAutoFit/>
          </a:bodyPr>
          <a:lstStyle/>
          <a:p>
            <a:pPr lvl="0" algn="ctr"/>
            <a:endParaRPr lang="en-GB" sz="1600" b="1" i="1" dirty="0">
              <a:solidFill>
                <a:prstClr val="white"/>
              </a:solidFill>
              <a:latin typeface="Arial" pitchFamily="34" charset="0"/>
              <a:cs typeface="Arial" pitchFamily="34" charset="0"/>
            </a:endParaRPr>
          </a:p>
          <a:p>
            <a:pPr lvl="0" algn="ctr"/>
            <a:r>
              <a:rPr lang="en-GB" sz="1200" i="1" dirty="0" smtClean="0">
                <a:latin typeface="Arial" pitchFamily="34" charset="0"/>
                <a:cs typeface="Arial" pitchFamily="34" charset="0"/>
              </a:rPr>
              <a:t>…is </a:t>
            </a:r>
            <a:r>
              <a:rPr lang="en-GB" sz="1200" i="1" dirty="0">
                <a:latin typeface="Arial" pitchFamily="34" charset="0"/>
                <a:cs typeface="Arial" pitchFamily="34" charset="0"/>
              </a:rPr>
              <a:t>an </a:t>
            </a:r>
            <a:r>
              <a:rPr lang="en-GB" sz="1200" b="1" i="1" dirty="0">
                <a:latin typeface="Arial" pitchFamily="34" charset="0"/>
                <a:cs typeface="Arial" pitchFamily="34" charset="0"/>
              </a:rPr>
              <a:t>authoritative</a:t>
            </a:r>
            <a:r>
              <a:rPr lang="en-GB" sz="1200" i="1" dirty="0">
                <a:latin typeface="Arial" pitchFamily="34" charset="0"/>
                <a:cs typeface="Arial" pitchFamily="34" charset="0"/>
              </a:rPr>
              <a:t> source of cultural information</a:t>
            </a:r>
          </a:p>
          <a:p>
            <a:pPr lvl="0" algn="ctr"/>
            <a:endParaRPr lang="en-GB" sz="12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smtClean="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smtClean="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p:txBody>
      </p:sp>
      <p:sp>
        <p:nvSpPr>
          <p:cNvPr id="43" name="Rounded Rectangle 42"/>
          <p:cNvSpPr/>
          <p:nvPr/>
        </p:nvSpPr>
        <p:spPr>
          <a:xfrm>
            <a:off x="3409776" y="1866009"/>
            <a:ext cx="2418335" cy="2953642"/>
          </a:xfrm>
          <a:prstGeom prst="roundRect">
            <a:avLst/>
          </a:prstGeom>
          <a:solidFill>
            <a:schemeClr val="bg1">
              <a:lumMod val="8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extBox 44"/>
          <p:cNvSpPr txBox="1"/>
          <p:nvPr/>
        </p:nvSpPr>
        <p:spPr>
          <a:xfrm>
            <a:off x="3409776" y="2340756"/>
            <a:ext cx="2474622" cy="2985433"/>
          </a:xfrm>
          <a:prstGeom prst="rect">
            <a:avLst/>
          </a:prstGeom>
          <a:noFill/>
        </p:spPr>
        <p:txBody>
          <a:bodyPr wrap="square" rtlCol="0">
            <a:spAutoFit/>
          </a:bodyPr>
          <a:lstStyle/>
          <a:p>
            <a:pPr lvl="0" algn="ctr"/>
            <a:endParaRPr lang="en-GB" sz="1200" i="1" dirty="0" smtClean="0">
              <a:latin typeface="Arial" pitchFamily="34" charset="0"/>
              <a:cs typeface="Arial" pitchFamily="34" charset="0"/>
            </a:endParaRPr>
          </a:p>
          <a:p>
            <a:pPr lvl="0" algn="ctr"/>
            <a:r>
              <a:rPr lang="en-GB" sz="1200" i="1" dirty="0" smtClean="0">
                <a:latin typeface="Arial" pitchFamily="34" charset="0"/>
                <a:cs typeface="Arial" pitchFamily="34" charset="0"/>
              </a:rPr>
              <a:t>…</a:t>
            </a:r>
            <a:r>
              <a:rPr lang="en-GB" sz="1200" i="1" dirty="0">
                <a:latin typeface="Arial" pitchFamily="34" charset="0"/>
                <a:cs typeface="Arial" pitchFamily="34" charset="0"/>
              </a:rPr>
              <a:t>is a site that I would </a:t>
            </a:r>
            <a:r>
              <a:rPr lang="en-GB" sz="1200" b="1" i="1" dirty="0">
                <a:latin typeface="Arial" pitchFamily="34" charset="0"/>
                <a:cs typeface="Arial" pitchFamily="34" charset="0"/>
              </a:rPr>
              <a:t>recommend</a:t>
            </a:r>
            <a:r>
              <a:rPr lang="en-GB" sz="1200" i="1" dirty="0">
                <a:latin typeface="Arial" pitchFamily="34" charset="0"/>
                <a:cs typeface="Arial" pitchFamily="34" charset="0"/>
              </a:rPr>
              <a:t> to my friends/colleagues who were interested in arts/culture </a:t>
            </a: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smtClean="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a:p>
            <a:pPr lvl="0" algn="ctr"/>
            <a:endParaRPr lang="en-GB" sz="1600" b="1" i="1" dirty="0">
              <a:solidFill>
                <a:prstClr val="white"/>
              </a:solidFill>
              <a:latin typeface="Arial" pitchFamily="34" charset="0"/>
              <a:cs typeface="Arial" pitchFamily="34" charset="0"/>
            </a:endParaRPr>
          </a:p>
        </p:txBody>
      </p:sp>
      <p:pic>
        <p:nvPicPr>
          <p:cNvPr id="46" name="Picture 8" descr="High-Res Stock Photography: Einstein commemorative tr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4388" y="3548239"/>
            <a:ext cx="1401598" cy="932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655086" y="5002594"/>
            <a:ext cx="6098139" cy="415498"/>
          </a:xfrm>
          <a:prstGeom prst="rect">
            <a:avLst/>
          </a:prstGeom>
          <a:noFill/>
        </p:spPr>
        <p:txBody>
          <a:bodyPr wrap="square" rtlCol="0">
            <a:spAutoFit/>
          </a:bodyPr>
          <a:lstStyle/>
          <a:p>
            <a:pPr marL="171450" indent="-171450">
              <a:buFont typeface="Arial" charset="0"/>
              <a:buChar char="•"/>
            </a:pPr>
            <a:r>
              <a:rPr lang="en-GB" sz="1050" dirty="0" smtClean="0">
                <a:solidFill>
                  <a:schemeClr val="bg1"/>
                </a:solidFill>
              </a:rPr>
              <a:t>Top box agreement with statement (totally agree) </a:t>
            </a:r>
          </a:p>
          <a:p>
            <a:r>
              <a:rPr lang="en-GB" sz="1050" dirty="0" smtClean="0">
                <a:solidFill>
                  <a:schemeClr val="bg1"/>
                </a:solidFill>
              </a:rPr>
              <a:t>Statements included here were the top strengths as identified at a total level in wave 1</a:t>
            </a:r>
            <a:endParaRPr lang="en-GB" sz="105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05695426"/>
              </p:ext>
            </p:extLst>
          </p:nvPr>
        </p:nvGraphicFramePr>
        <p:xfrm>
          <a:off x="6614166" y="1985493"/>
          <a:ext cx="1839363" cy="548640"/>
        </p:xfrm>
        <a:graphic>
          <a:graphicData uri="http://schemas.openxmlformats.org/drawingml/2006/table">
            <a:tbl>
              <a:tblPr firstRow="1" bandRow="1">
                <a:tableStyleId>{5202B0CA-FC54-4496-8BCA-5EF66A818D29}</a:tableStyleId>
              </a:tblPr>
              <a:tblGrid>
                <a:gridCol w="1839363"/>
              </a:tblGrid>
              <a:tr h="252814">
                <a:tc>
                  <a:txBody>
                    <a:bodyPr/>
                    <a:lstStyle/>
                    <a:p>
                      <a:pPr algn="ctr"/>
                      <a:r>
                        <a:rPr lang="en-GB" sz="1200" dirty="0" smtClean="0"/>
                        <a:t>Wave 2</a:t>
                      </a:r>
                      <a:endParaRPr lang="nl-BE" sz="1200" dirty="0"/>
                    </a:p>
                  </a:txBody>
                  <a:tcPr/>
                </a:tc>
              </a:tr>
              <a:tr h="252814">
                <a:tc>
                  <a:txBody>
                    <a:bodyPr/>
                    <a:lstStyle/>
                    <a:p>
                      <a:pPr algn="ctr"/>
                      <a:r>
                        <a:rPr lang="en-GB" sz="1200" b="1" dirty="0" smtClean="0"/>
                        <a:t>52%</a:t>
                      </a:r>
                      <a:endParaRPr lang="nl-BE" sz="1200" b="1" dirty="0"/>
                    </a:p>
                  </a:txBody>
                  <a:tcPr>
                    <a:no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895004506"/>
              </p:ext>
            </p:extLst>
          </p:nvPr>
        </p:nvGraphicFramePr>
        <p:xfrm>
          <a:off x="821462" y="2008972"/>
          <a:ext cx="1717356" cy="548640"/>
        </p:xfrm>
        <a:graphic>
          <a:graphicData uri="http://schemas.openxmlformats.org/drawingml/2006/table">
            <a:tbl>
              <a:tblPr firstRow="1" bandRow="1">
                <a:tableStyleId>{5202B0CA-FC54-4496-8BCA-5EF66A818D29}</a:tableStyleId>
              </a:tblPr>
              <a:tblGrid>
                <a:gridCol w="1717356"/>
              </a:tblGrid>
              <a:tr h="252814">
                <a:tc>
                  <a:txBody>
                    <a:bodyPr/>
                    <a:lstStyle/>
                    <a:p>
                      <a:pPr algn="ctr"/>
                      <a:r>
                        <a:rPr lang="en-GB" sz="1200" dirty="0" smtClean="0"/>
                        <a:t>Wave 2</a:t>
                      </a:r>
                      <a:endParaRPr lang="nl-BE" sz="1200" dirty="0"/>
                    </a:p>
                  </a:txBody>
                  <a:tcPr/>
                </a:tc>
              </a:tr>
              <a:tr h="252814">
                <a:tc>
                  <a:txBody>
                    <a:bodyPr/>
                    <a:lstStyle/>
                    <a:p>
                      <a:pPr algn="ctr"/>
                      <a:r>
                        <a:rPr lang="en-GB" sz="1200" b="1" dirty="0" smtClean="0"/>
                        <a:t>58%</a:t>
                      </a:r>
                      <a:endParaRPr lang="nl-BE" sz="1200" b="1" dirty="0"/>
                    </a:p>
                  </a:txBody>
                  <a:tcP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420722558"/>
              </p:ext>
            </p:extLst>
          </p:nvPr>
        </p:nvGraphicFramePr>
        <p:xfrm>
          <a:off x="3703825" y="2008972"/>
          <a:ext cx="1812549" cy="548640"/>
        </p:xfrm>
        <a:graphic>
          <a:graphicData uri="http://schemas.openxmlformats.org/drawingml/2006/table">
            <a:tbl>
              <a:tblPr firstRow="1" bandRow="1">
                <a:tableStyleId>{5202B0CA-FC54-4496-8BCA-5EF66A818D29}</a:tableStyleId>
              </a:tblPr>
              <a:tblGrid>
                <a:gridCol w="1812549"/>
              </a:tblGrid>
              <a:tr h="252814">
                <a:tc>
                  <a:txBody>
                    <a:bodyPr/>
                    <a:lstStyle/>
                    <a:p>
                      <a:pPr algn="ctr"/>
                      <a:r>
                        <a:rPr lang="en-GB" sz="1200" dirty="0" smtClean="0"/>
                        <a:t>Wave 2</a:t>
                      </a:r>
                      <a:endParaRPr lang="nl-BE" sz="1200" dirty="0"/>
                    </a:p>
                  </a:txBody>
                  <a:tcPr/>
                </a:tc>
              </a:tr>
              <a:tr h="252814">
                <a:tc>
                  <a:txBody>
                    <a:bodyPr/>
                    <a:lstStyle/>
                    <a:p>
                      <a:pPr algn="ctr"/>
                      <a:r>
                        <a:rPr lang="en-GB" sz="1200" b="1" dirty="0" smtClean="0"/>
                        <a:t>57%</a:t>
                      </a:r>
                      <a:endParaRPr lang="nl-BE" sz="1200" b="1" dirty="0"/>
                    </a:p>
                  </a:txBody>
                  <a:tcPr>
                    <a:noFill/>
                  </a:tcPr>
                </a:tc>
              </a:tr>
            </a:tbl>
          </a:graphicData>
        </a:graphic>
      </p:graphicFrame>
      <p:pic>
        <p:nvPicPr>
          <p:cNvPr id="31" name="Picture 2" descr="http://farm9.staticflickr.com/8443/7774105784_1ba7c6fc9c_z.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2195" y="3532602"/>
            <a:ext cx="1450599" cy="967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0" name="Rectangle 29"/>
          <p:cNvSpPr/>
          <p:nvPr/>
        </p:nvSpPr>
        <p:spPr>
          <a:xfrm rot="8627">
            <a:off x="3847" y="433084"/>
            <a:ext cx="6671582" cy="37926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dirty="0">
              <a:solidFill>
                <a:schemeClr val="tx1"/>
              </a:solidFill>
            </a:endParaRPr>
          </a:p>
        </p:txBody>
      </p:sp>
      <p:sp>
        <p:nvSpPr>
          <p:cNvPr id="33" name="TextBox 32"/>
          <p:cNvSpPr txBox="1"/>
          <p:nvPr/>
        </p:nvSpPr>
        <p:spPr>
          <a:xfrm rot="8627">
            <a:off x="452" y="395184"/>
            <a:ext cx="6882890" cy="461665"/>
          </a:xfrm>
          <a:prstGeom prst="rect">
            <a:avLst/>
          </a:prstGeom>
          <a:noFill/>
        </p:spPr>
        <p:txBody>
          <a:bodyPr wrap="square" rtlCol="0">
            <a:spAutoFit/>
          </a:bodyPr>
          <a:lstStyle/>
          <a:p>
            <a:r>
              <a:rPr lang="nl-BE" sz="2400" b="1" dirty="0" smtClean="0">
                <a:solidFill>
                  <a:schemeClr val="bg1"/>
                </a:solidFill>
                <a:latin typeface="Arial Black" pitchFamily="34" charset="0"/>
                <a:cs typeface="Arial" pitchFamily="34" charset="0"/>
              </a:rPr>
              <a:t>Current strengths of Europeana</a:t>
            </a:r>
            <a:endParaRPr lang="nl-BE" sz="2400"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val="4207802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TextBox 25"/>
          <p:cNvSpPr txBox="1"/>
          <p:nvPr/>
        </p:nvSpPr>
        <p:spPr>
          <a:xfrm rot="775276">
            <a:off x="6244501" y="616638"/>
            <a:ext cx="2542867"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183629"/>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21" name="Rectangle 20"/>
          <p:cNvSpPr/>
          <p:nvPr/>
        </p:nvSpPr>
        <p:spPr>
          <a:xfrm rot="548545">
            <a:off x="6975715" y="1068083"/>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5772258" y="567641"/>
            <a:ext cx="310833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076547"/>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EUROPEANA</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5657681" y="567976"/>
            <a:ext cx="3233684"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STRENGTHS</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771287"/>
            <a:ext cx="7248525" cy="338554"/>
          </a:xfrm>
          <a:prstGeom prst="rect">
            <a:avLst/>
          </a:prstGeom>
        </p:spPr>
        <p:txBody>
          <a:bodyPr wrap="square">
            <a:spAutoFit/>
          </a:bodyPr>
          <a:lstStyle/>
          <a:p>
            <a:r>
              <a:rPr lang="en-GB" sz="800" dirty="0" smtClean="0">
                <a:latin typeface="Arial" pitchFamily="34" charset="0"/>
                <a:cs typeface="Arial" pitchFamily="34" charset="0"/>
              </a:rPr>
              <a:t>Q12, What </a:t>
            </a:r>
            <a:r>
              <a:rPr lang="en-GB" sz="800" dirty="0">
                <a:latin typeface="Arial" pitchFamily="34" charset="0"/>
                <a:cs typeface="Arial" pitchFamily="34" charset="0"/>
              </a:rPr>
              <a:t>have you heard about Europeana?  Please answer each statement, saying how much you agree or </a:t>
            </a:r>
            <a:r>
              <a:rPr lang="en-GB" sz="800" dirty="0" smtClean="0">
                <a:latin typeface="Arial" pitchFamily="34" charset="0"/>
                <a:cs typeface="Arial" pitchFamily="34" charset="0"/>
              </a:rPr>
              <a:t>disagree</a:t>
            </a:r>
          </a:p>
          <a:p>
            <a:r>
              <a:rPr lang="en-GB" sz="800" dirty="0">
                <a:latin typeface="Arial" pitchFamily="34" charset="0"/>
                <a:cs typeface="Arial" pitchFamily="34" charset="0"/>
              </a:rPr>
              <a:t>Base: </a:t>
            </a:r>
            <a:r>
              <a:rPr lang="en-GB" sz="800" dirty="0" smtClean="0">
                <a:latin typeface="Arial" pitchFamily="34" charset="0"/>
                <a:cs typeface="Arial" pitchFamily="34" charset="0"/>
              </a:rPr>
              <a:t>Poland all </a:t>
            </a:r>
            <a:r>
              <a:rPr lang="en-GB" sz="800" dirty="0">
                <a:latin typeface="Arial" pitchFamily="34" charset="0"/>
                <a:cs typeface="Arial" pitchFamily="34" charset="0"/>
              </a:rPr>
              <a:t>aware of </a:t>
            </a:r>
            <a:r>
              <a:rPr lang="en-GB" sz="800" dirty="0" err="1" smtClean="0">
                <a:latin typeface="Arial" pitchFamily="34" charset="0"/>
                <a:cs typeface="Arial" pitchFamily="34" charset="0"/>
              </a:rPr>
              <a:t>europeana</a:t>
            </a:r>
            <a:r>
              <a:rPr lang="en-GB" sz="800" dirty="0" smtClean="0">
                <a:latin typeface="Arial" pitchFamily="34" charset="0"/>
                <a:cs typeface="Arial" pitchFamily="34" charset="0"/>
              </a:rPr>
              <a:t>. Wave 2 n=80</a:t>
            </a:r>
            <a:endParaRPr lang="en-GB" sz="800" dirty="0">
              <a:latin typeface="Arial" pitchFamily="34" charset="0"/>
              <a:cs typeface="Arial" pitchFamily="34" charset="0"/>
            </a:endParaRPr>
          </a:p>
        </p:txBody>
      </p:sp>
      <p:sp>
        <p:nvSpPr>
          <p:cNvPr id="40" name="Rounded Rectangle 39"/>
          <p:cNvSpPr/>
          <p:nvPr/>
        </p:nvSpPr>
        <p:spPr>
          <a:xfrm>
            <a:off x="6015812" y="2199434"/>
            <a:ext cx="1165802"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AGREE</a:t>
            </a:r>
          </a:p>
        </p:txBody>
      </p:sp>
      <p:sp>
        <p:nvSpPr>
          <p:cNvPr id="41" name="Rounded Rectangle 40"/>
          <p:cNvSpPr/>
          <p:nvPr/>
        </p:nvSpPr>
        <p:spPr>
          <a:xfrm>
            <a:off x="7421813" y="2199434"/>
            <a:ext cx="1165802"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DISAGREE</a:t>
            </a:r>
          </a:p>
        </p:txBody>
      </p:sp>
      <p:graphicFrame>
        <p:nvGraphicFramePr>
          <p:cNvPr id="42" name="Table 41"/>
          <p:cNvGraphicFramePr>
            <a:graphicFrameLocks noGrp="1"/>
          </p:cNvGraphicFramePr>
          <p:nvPr>
            <p:extLst>
              <p:ext uri="{D42A27DB-BD31-4B8C-83A1-F6EECF244321}">
                <p14:modId xmlns:p14="http://schemas.microsoft.com/office/powerpoint/2010/main" val="282522724"/>
              </p:ext>
            </p:extLst>
          </p:nvPr>
        </p:nvGraphicFramePr>
        <p:xfrm>
          <a:off x="6273574" y="2725816"/>
          <a:ext cx="2324515" cy="2522459"/>
        </p:xfrm>
        <a:graphic>
          <a:graphicData uri="http://schemas.openxmlformats.org/drawingml/2006/table">
            <a:tbl>
              <a:tblPr firstRow="1" bandRow="1"/>
              <a:tblGrid>
                <a:gridCol w="758662"/>
                <a:gridCol w="310219"/>
                <a:gridCol w="280674"/>
                <a:gridCol w="812478"/>
                <a:gridCol w="162482"/>
              </a:tblGrid>
              <a:tr h="398384">
                <a:tc>
                  <a:txBody>
                    <a:bodyPr/>
                    <a:lstStyle/>
                    <a:p>
                      <a:pPr algn="ctr" fontAlgn="t"/>
                      <a:r>
                        <a:rPr lang="en-GB" sz="1050" b="1" i="0" u="none" strike="noStrike" dirty="0" smtClean="0">
                          <a:solidFill>
                            <a:schemeClr val="bg1"/>
                          </a:solidFill>
                          <a:effectLst/>
                          <a:latin typeface="Arial"/>
                        </a:rPr>
                        <a:t>85%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5%</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809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4325">
                <a:tc>
                  <a:txBody>
                    <a:bodyPr/>
                    <a:lstStyle/>
                    <a:p>
                      <a:pPr algn="ctr" fontAlgn="t"/>
                      <a:r>
                        <a:rPr lang="en-GB" sz="1050" b="1" i="0" u="none" strike="noStrike" dirty="0" smtClean="0">
                          <a:solidFill>
                            <a:schemeClr val="bg1"/>
                          </a:solidFill>
                          <a:effectLst/>
                          <a:latin typeface="Arial"/>
                        </a:rPr>
                        <a:t>89%</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3%</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pPr algn="ctr" fontAlgn="t"/>
                      <a:r>
                        <a:rPr lang="en-GB" sz="1050" b="1" i="0" u="none" strike="noStrike" dirty="0" smtClean="0">
                          <a:solidFill>
                            <a:schemeClr val="bg1"/>
                          </a:solidFill>
                          <a:effectLst/>
                          <a:latin typeface="Arial"/>
                        </a:rPr>
                        <a:t>90%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6%</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180975">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425">
                <a:tc>
                  <a:txBody>
                    <a:bodyPr/>
                    <a:lstStyle/>
                    <a:p>
                      <a:pPr algn="ctr" fontAlgn="t"/>
                      <a:r>
                        <a:rPr lang="en-GB" sz="1050" b="1" i="0" u="none" strike="noStrike" dirty="0" smtClean="0">
                          <a:solidFill>
                            <a:schemeClr val="bg1"/>
                          </a:solidFill>
                          <a:effectLst/>
                          <a:latin typeface="Arial"/>
                        </a:rPr>
                        <a:t>80%</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7%</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ctr" fontAlgn="t"/>
                      <a:r>
                        <a:rPr lang="en-GB" sz="1050" b="1" i="0" u="none" strike="noStrike" dirty="0" smtClean="0">
                          <a:solidFill>
                            <a:schemeClr val="bg1"/>
                          </a:solidFill>
                          <a:effectLst/>
                          <a:latin typeface="Arial"/>
                        </a:rPr>
                        <a:t>66%</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1050" b="1" i="0" u="none" strike="noStrike" dirty="0" smtClean="0">
                          <a:solidFill>
                            <a:schemeClr val="tx1"/>
                          </a:solidFill>
                          <a:effectLst/>
                          <a:latin typeface="Arial"/>
                        </a:rPr>
                        <a:t>24%</a:t>
                      </a:r>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endParaRPr lang="en-GB" sz="1050" b="1" i="0" u="none" strike="noStrike" dirty="0">
                        <a:solidFill>
                          <a:schemeClr val="tx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85750" y="3858247"/>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48" name="TextBox 47"/>
          <p:cNvSpPr txBox="1"/>
          <p:nvPr/>
        </p:nvSpPr>
        <p:spPr>
          <a:xfrm>
            <a:off x="-190501" y="2732122"/>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49" name="TextBox 48"/>
          <p:cNvSpPr txBox="1"/>
          <p:nvPr/>
        </p:nvSpPr>
        <p:spPr>
          <a:xfrm>
            <a:off x="-285750" y="3359203"/>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50" name="TextBox 49"/>
          <p:cNvSpPr txBox="1"/>
          <p:nvPr/>
        </p:nvSpPr>
        <p:spPr>
          <a:xfrm>
            <a:off x="-285750" y="4334538"/>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51" name="TextBox 50"/>
          <p:cNvSpPr txBox="1"/>
          <p:nvPr/>
        </p:nvSpPr>
        <p:spPr>
          <a:xfrm>
            <a:off x="-285750" y="4769065"/>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835" y="1799333"/>
            <a:ext cx="1340180" cy="800202"/>
          </a:xfrm>
          <a:prstGeom prst="rect">
            <a:avLst/>
          </a:prstGeom>
        </p:spPr>
      </p:pic>
      <p:graphicFrame>
        <p:nvGraphicFramePr>
          <p:cNvPr id="31" name="Chart 30"/>
          <p:cNvGraphicFramePr>
            <a:graphicFrameLocks/>
          </p:cNvGraphicFramePr>
          <p:nvPr>
            <p:extLst>
              <p:ext uri="{D42A27DB-BD31-4B8C-83A1-F6EECF244321}">
                <p14:modId xmlns:p14="http://schemas.microsoft.com/office/powerpoint/2010/main" val="3639516275"/>
              </p:ext>
            </p:extLst>
          </p:nvPr>
        </p:nvGraphicFramePr>
        <p:xfrm>
          <a:off x="510788" y="2599535"/>
          <a:ext cx="5582094" cy="3316728"/>
        </p:xfrm>
        <a:graphic>
          <a:graphicData uri="http://schemas.openxmlformats.org/drawingml/2006/chart">
            <c:chart xmlns:c="http://schemas.openxmlformats.org/drawingml/2006/chart" xmlns:r="http://schemas.openxmlformats.org/officeDocument/2006/relationships" r:id="rId4"/>
          </a:graphicData>
        </a:graphic>
      </p:graphicFrame>
      <p:sp>
        <p:nvSpPr>
          <p:cNvPr id="32" name="Title 31"/>
          <p:cNvSpPr txBox="1">
            <a:spLocks noGrp="1"/>
          </p:cNvSpPr>
          <p:nvPr>
            <p:ph type="title"/>
          </p:nvPr>
        </p:nvSpPr>
        <p:spPr>
          <a:xfrm rot="8627">
            <a:off x="457198" y="424263"/>
            <a:ext cx="6241523" cy="707886"/>
          </a:xfrm>
          <a:prstGeom prst="rect">
            <a:avLst/>
          </a:prstGeom>
          <a:noFill/>
        </p:spPr>
        <p:txBody>
          <a:bodyPr wrap="square" rtlCol="0">
            <a:spAutoFit/>
          </a:bodyPr>
          <a:lstStyle/>
          <a:p>
            <a:r>
              <a:rPr lang="nl-BE" sz="2000" dirty="0" smtClean="0">
                <a:latin typeface="Arial" pitchFamily="34" charset="0"/>
                <a:cs typeface="Arial" pitchFamily="34" charset="0"/>
              </a:rPr>
              <a:t>How unique is Europeana?</a:t>
            </a:r>
            <a:r>
              <a:rPr lang="nl-BE" sz="2000" b="0" dirty="0" smtClean="0">
                <a:latin typeface="Arial" pitchFamily="34" charset="0"/>
                <a:cs typeface="Arial" pitchFamily="34" charset="0"/>
              </a:rPr>
              <a:t/>
            </a:r>
            <a:br>
              <a:rPr lang="nl-BE" sz="2000" b="0" dirty="0" smtClean="0">
                <a:latin typeface="Arial" pitchFamily="34" charset="0"/>
                <a:cs typeface="Arial" pitchFamily="34" charset="0"/>
              </a:rPr>
            </a:br>
            <a:r>
              <a:rPr lang="nl-BE" sz="2000" b="0" dirty="0" smtClean="0">
                <a:solidFill>
                  <a:schemeClr val="tx1"/>
                </a:solidFill>
                <a:latin typeface="Arial" pitchFamily="34" charset="0"/>
                <a:cs typeface="Arial" pitchFamily="34" charset="0"/>
              </a:rPr>
              <a:t>two thirds can get the same info elsewhere</a:t>
            </a:r>
            <a:endParaRPr lang="nl-BE" sz="20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18382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22" t="12640" r="28407" b="9381"/>
          <a:stretch/>
        </p:blipFill>
        <p:spPr bwMode="auto">
          <a:xfrm>
            <a:off x="0" y="12558"/>
            <a:ext cx="9144000" cy="677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a:t>Activation </a:t>
            </a: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Box 2"/>
          <p:cNvSpPr txBox="1"/>
          <p:nvPr/>
        </p:nvSpPr>
        <p:spPr>
          <a:xfrm>
            <a:off x="4086225" y="3533775"/>
            <a:ext cx="4496858" cy="2431435"/>
          </a:xfrm>
          <a:prstGeom prst="rect">
            <a:avLst/>
          </a:prstGeom>
          <a:noFill/>
        </p:spPr>
        <p:txBody>
          <a:bodyPr wrap="square" rtlCol="0">
            <a:spAutoFit/>
          </a:bodyPr>
          <a:lstStyle/>
          <a:p>
            <a:r>
              <a:rPr lang="en-GB" b="1" dirty="0" smtClean="0"/>
              <a:t>Survey directs participants to the webpage of europeana…</a:t>
            </a:r>
          </a:p>
          <a:p>
            <a:endParaRPr lang="en-GB" dirty="0"/>
          </a:p>
          <a:p>
            <a:r>
              <a:rPr lang="en-GB" sz="1400" i="1" dirty="0" smtClean="0"/>
              <a:t>“</a:t>
            </a:r>
            <a:r>
              <a:rPr lang="en-GB" sz="1400" i="1" dirty="0"/>
              <a:t>Please take a few minutes to take a look at the website, and then come back to this window and answer the following short questions. </a:t>
            </a:r>
            <a:r>
              <a:rPr lang="en-GB" sz="1400" i="1" dirty="0" smtClean="0"/>
              <a:t>“</a:t>
            </a:r>
          </a:p>
          <a:p>
            <a:endParaRPr lang="en-GB" sz="1400" i="1" dirty="0"/>
          </a:p>
          <a:p>
            <a:r>
              <a:rPr lang="en-GB" sz="1400" b="1" dirty="0" smtClean="0"/>
              <a:t>Those already aware of europeana also take part in this task.</a:t>
            </a:r>
            <a:endParaRPr lang="en-GB" sz="1400" b="1" dirty="0"/>
          </a:p>
          <a:p>
            <a:endParaRPr lang="en-GB" sz="1400" i="1" dirty="0"/>
          </a:p>
        </p:txBody>
      </p:sp>
    </p:spTree>
    <p:extLst>
      <p:ext uri="{BB962C8B-B14F-4D97-AF65-F5344CB8AC3E}">
        <p14:creationId xmlns:p14="http://schemas.microsoft.com/office/powerpoint/2010/main" val="1191432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POL Books.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a:stretch/>
        </p:blipFill>
        <p:spPr bwMode="auto">
          <a:xfrm>
            <a:off x="0" y="0"/>
            <a:ext cx="4760686" cy="6858000"/>
          </a:xfrm>
          <a:prstGeom prst="rect">
            <a:avLst/>
          </a:prstGeom>
          <a:noFill/>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26411"/>
            <a:ext cx="5580184" cy="641350"/>
          </a:xfrm>
        </p:spPr>
        <p:txBody>
          <a:bodyPr/>
          <a:lstStyle/>
          <a:p>
            <a:pPr algn="ctr"/>
            <a:r>
              <a:rPr lang="nl-BE" dirty="0" smtClean="0"/>
              <a:t>Background &amp; Objectives Overview</a:t>
            </a:r>
            <a:endParaRPr lang="nl-BE" dirty="0"/>
          </a:p>
          <a:p>
            <a:pPr algn="ctr"/>
            <a:endParaRPr lang="nl-BE"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3360328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gh-Res Stock Photography: man and woman with speech bubbles on…"/>
          <p:cNvPicPr>
            <a:picLocks noChangeAspect="1" noChangeArrowheads="1"/>
          </p:cNvPicPr>
          <p:nvPr/>
        </p:nvPicPr>
        <p:blipFill rotWithShape="1">
          <a:blip r:embed="rId2">
            <a:extLst>
              <a:ext uri="{28A0092B-C50C-407E-A947-70E740481C1C}">
                <a14:useLocalDpi xmlns:a14="http://schemas.microsoft.com/office/drawing/2010/main" val="0"/>
              </a:ext>
            </a:extLst>
          </a:blip>
          <a:srcRect l="43440" r="8462"/>
          <a:stretch/>
        </p:blipFill>
        <p:spPr bwMode="auto">
          <a:xfrm>
            <a:off x="-638175" y="0"/>
            <a:ext cx="49625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240240"/>
            <a:ext cx="5580184" cy="641350"/>
          </a:xfrm>
        </p:spPr>
        <p:txBody>
          <a:bodyPr/>
          <a:lstStyle/>
          <a:p>
            <a:pPr algn="ctr"/>
            <a:r>
              <a:rPr lang="en-US" dirty="0" smtClean="0"/>
              <a:t>Attitudes towards europeana</a:t>
            </a:r>
          </a:p>
          <a:p>
            <a:pPr lvl="0" algn="ctr"/>
            <a:r>
              <a:rPr lang="en-US" sz="2400" dirty="0"/>
              <a:t>Post-activation</a:t>
            </a:r>
          </a:p>
          <a:p>
            <a:pPr algn="ctr"/>
            <a:endParaRPr lang="en-US" dirty="0" smtClean="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96953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947674" cy="945349"/>
          </a:xfrm>
        </p:spPr>
        <p:txBody>
          <a:bodyPr/>
          <a:lstStyle/>
          <a:p>
            <a:r>
              <a:rPr lang="en-GB" sz="2400" dirty="0" smtClean="0"/>
              <a:t>Post activation, recall of the website attributes is more positive versus the reality</a:t>
            </a:r>
            <a:endParaRPr lang="en-GB" sz="24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Objectives</a:t>
            </a:r>
            <a:endParaRPr lang="en-GB" dirty="0"/>
          </a:p>
        </p:txBody>
      </p:sp>
      <p:sp>
        <p:nvSpPr>
          <p:cNvPr id="21" name="Rectangle 20"/>
          <p:cNvSpPr/>
          <p:nvPr/>
        </p:nvSpPr>
        <p:spPr>
          <a:xfrm rot="548545">
            <a:off x="6975715" y="1134758"/>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7423251" y="821274"/>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1432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ACTIVATION</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7299054" y="819623"/>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596741"/>
            <a:ext cx="8124826" cy="461665"/>
          </a:xfrm>
          <a:prstGeom prst="rect">
            <a:avLst/>
          </a:prstGeom>
        </p:spPr>
        <p:txBody>
          <a:bodyPr wrap="square">
            <a:spAutoFit/>
          </a:bodyPr>
          <a:lstStyle/>
          <a:p>
            <a:r>
              <a:rPr lang="en-GB" sz="800" dirty="0" smtClean="0">
                <a:latin typeface="Arial" pitchFamily="34" charset="0"/>
                <a:cs typeface="Arial" pitchFamily="34" charset="0"/>
              </a:rPr>
              <a:t>Q12.  What </a:t>
            </a:r>
            <a:r>
              <a:rPr lang="en-GB" sz="800" dirty="0">
                <a:latin typeface="Arial" pitchFamily="34" charset="0"/>
                <a:cs typeface="Arial" pitchFamily="34" charset="0"/>
              </a:rPr>
              <a:t>have you heard about Europeana? </a:t>
            </a:r>
            <a:endParaRPr lang="en-GB" sz="800" dirty="0" smtClean="0">
              <a:latin typeface="Arial" pitchFamily="34" charset="0"/>
              <a:cs typeface="Arial" pitchFamily="34" charset="0"/>
            </a:endParaRPr>
          </a:p>
          <a:p>
            <a:r>
              <a:rPr lang="en-GB" sz="800" dirty="0" smtClean="0">
                <a:latin typeface="Arial" pitchFamily="34" charset="0"/>
                <a:cs typeface="Arial" pitchFamily="34" charset="0"/>
              </a:rPr>
              <a:t>Q13. Now </a:t>
            </a:r>
            <a:r>
              <a:rPr lang="en-GB" sz="800" dirty="0">
                <a:latin typeface="Arial" pitchFamily="34" charset="0"/>
                <a:cs typeface="Arial" pitchFamily="34" charset="0"/>
              </a:rPr>
              <a:t>that you have visited the Europeana website, please take a look at the statements </a:t>
            </a:r>
            <a:r>
              <a:rPr lang="en-GB" sz="800" dirty="0" smtClean="0">
                <a:latin typeface="Arial" pitchFamily="34" charset="0"/>
                <a:cs typeface="Arial" pitchFamily="34" charset="0"/>
              </a:rPr>
              <a:t>below. Please </a:t>
            </a:r>
            <a:r>
              <a:rPr lang="en-GB" sz="800" dirty="0">
                <a:latin typeface="Arial" pitchFamily="34" charset="0"/>
                <a:cs typeface="Arial" pitchFamily="34" charset="0"/>
              </a:rPr>
              <a:t>answer each statement, saying how much you agree or </a:t>
            </a:r>
            <a:r>
              <a:rPr lang="en-GB" sz="800" dirty="0" smtClean="0">
                <a:latin typeface="Arial" pitchFamily="34" charset="0"/>
                <a:cs typeface="Arial" pitchFamily="34" charset="0"/>
              </a:rPr>
              <a:t>disagree</a:t>
            </a:r>
            <a:r>
              <a:rPr lang="en-GB" sz="800" dirty="0">
                <a:latin typeface="Arial" pitchFamily="34" charset="0"/>
                <a:cs typeface="Arial" pitchFamily="34" charset="0"/>
              </a:rPr>
              <a:t>. </a:t>
            </a:r>
            <a:endParaRPr lang="en-GB" sz="800" dirty="0" smtClean="0">
              <a:latin typeface="Arial" pitchFamily="34" charset="0"/>
              <a:cs typeface="Arial" pitchFamily="34" charset="0"/>
            </a:endParaRPr>
          </a:p>
          <a:p>
            <a:r>
              <a:rPr lang="en-GB" sz="800" dirty="0" smtClean="0">
                <a:latin typeface="Arial" pitchFamily="34" charset="0"/>
                <a:cs typeface="Arial" pitchFamily="34" charset="0"/>
              </a:rPr>
              <a:t>Base</a:t>
            </a:r>
            <a:r>
              <a:rPr lang="en-GB" sz="800" dirty="0">
                <a:latin typeface="Arial" pitchFamily="34" charset="0"/>
                <a:cs typeface="Arial" pitchFamily="34" charset="0"/>
              </a:rPr>
              <a:t>: All aware of europeana – wave 2 n=80; </a:t>
            </a:r>
          </a:p>
        </p:txBody>
      </p:sp>
      <p:sp>
        <p:nvSpPr>
          <p:cNvPr id="51" name="TextBox 50"/>
          <p:cNvSpPr txBox="1"/>
          <p:nvPr/>
        </p:nvSpPr>
        <p:spPr>
          <a:xfrm>
            <a:off x="2294467" y="1667382"/>
            <a:ext cx="3531824" cy="523220"/>
          </a:xfrm>
          <a:prstGeom prst="rect">
            <a:avLst/>
          </a:prstGeom>
          <a:noFill/>
        </p:spPr>
        <p:txBody>
          <a:bodyPr wrap="square" rtlCol="0">
            <a:spAutoFit/>
          </a:bodyPr>
          <a:lstStyle/>
          <a:p>
            <a:pPr algn="ctr"/>
            <a:r>
              <a:rPr lang="en-GB" sz="1400" b="1" dirty="0" smtClean="0">
                <a:solidFill>
                  <a:srgbClr val="00B0F0"/>
                </a:solidFill>
              </a:rPr>
              <a:t>Agreement among those aware of europeana (post activation scores)</a:t>
            </a:r>
            <a:endParaRPr lang="en-GB" sz="1400" b="1" dirty="0">
              <a:solidFill>
                <a:srgbClr val="00B0F0"/>
              </a:solidFill>
            </a:endParaRPr>
          </a:p>
        </p:txBody>
      </p:sp>
      <p:sp>
        <p:nvSpPr>
          <p:cNvPr id="25" name="TextBox 24"/>
          <p:cNvSpPr txBox="1"/>
          <p:nvPr/>
        </p:nvSpPr>
        <p:spPr>
          <a:xfrm>
            <a:off x="-486829" y="3625825"/>
            <a:ext cx="2133600"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Easy to navigate</a:t>
            </a:r>
            <a:endParaRPr lang="en-GB" sz="1200" i="1" dirty="0">
              <a:latin typeface="Arial" pitchFamily="34" charset="0"/>
              <a:cs typeface="Arial" pitchFamily="34" charset="0"/>
            </a:endParaRPr>
          </a:p>
        </p:txBody>
      </p:sp>
      <p:sp>
        <p:nvSpPr>
          <p:cNvPr id="27" name="TextBox 26"/>
          <p:cNvSpPr txBox="1"/>
          <p:nvPr/>
        </p:nvSpPr>
        <p:spPr>
          <a:xfrm>
            <a:off x="-46507" y="4353903"/>
            <a:ext cx="1693278"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Find most things I wanted</a:t>
            </a:r>
            <a:endParaRPr lang="en-GB" sz="1200" i="1" dirty="0">
              <a:latin typeface="Arial" pitchFamily="34" charset="0"/>
              <a:cs typeface="Arial" pitchFamily="34" charset="0"/>
            </a:endParaRPr>
          </a:p>
        </p:txBody>
      </p:sp>
      <p:sp>
        <p:nvSpPr>
          <p:cNvPr id="28" name="TextBox 27"/>
          <p:cNvSpPr txBox="1"/>
          <p:nvPr/>
        </p:nvSpPr>
        <p:spPr>
          <a:xfrm>
            <a:off x="-229654" y="2778776"/>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29" name="TextBox 28"/>
          <p:cNvSpPr txBox="1"/>
          <p:nvPr/>
        </p:nvSpPr>
        <p:spPr>
          <a:xfrm>
            <a:off x="-145886" y="3897152"/>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30" name="TextBox 29"/>
          <p:cNvSpPr txBox="1"/>
          <p:nvPr/>
        </p:nvSpPr>
        <p:spPr>
          <a:xfrm>
            <a:off x="-229654" y="2317111"/>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31" name="TextBox 30"/>
          <p:cNvSpPr txBox="1"/>
          <p:nvPr/>
        </p:nvSpPr>
        <p:spPr>
          <a:xfrm>
            <a:off x="-229654" y="3221888"/>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32" name="TextBox 31"/>
          <p:cNvSpPr txBox="1"/>
          <p:nvPr/>
        </p:nvSpPr>
        <p:spPr>
          <a:xfrm>
            <a:off x="-229654" y="4835591"/>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sp>
        <p:nvSpPr>
          <p:cNvPr id="33" name="TextBox 32"/>
          <p:cNvSpPr txBox="1"/>
          <p:nvPr/>
        </p:nvSpPr>
        <p:spPr>
          <a:xfrm>
            <a:off x="6717289" y="1790208"/>
            <a:ext cx="1870076" cy="307777"/>
          </a:xfrm>
          <a:prstGeom prst="rect">
            <a:avLst/>
          </a:prstGeom>
          <a:noFill/>
        </p:spPr>
        <p:txBody>
          <a:bodyPr wrap="square" rtlCol="0">
            <a:spAutoFit/>
          </a:bodyPr>
          <a:lstStyle/>
          <a:p>
            <a:pPr algn="ctr"/>
            <a:r>
              <a:rPr lang="en-GB" sz="1400" b="1" dirty="0" smtClean="0">
                <a:solidFill>
                  <a:srgbClr val="00B0F0"/>
                </a:solidFill>
              </a:rPr>
              <a:t>Activation impact</a:t>
            </a:r>
            <a:endParaRPr lang="en-GB" sz="1400" b="1" dirty="0">
              <a:solidFill>
                <a:srgbClr val="00B0F0"/>
              </a:solidFill>
            </a:endParaRPr>
          </a:p>
        </p:txBody>
      </p:sp>
      <p:sp>
        <p:nvSpPr>
          <p:cNvPr id="6" name="TextBox 5"/>
          <p:cNvSpPr txBox="1"/>
          <p:nvPr/>
        </p:nvSpPr>
        <p:spPr>
          <a:xfrm>
            <a:off x="6831658" y="2124652"/>
            <a:ext cx="1830684" cy="230832"/>
          </a:xfrm>
          <a:prstGeom prst="rect">
            <a:avLst/>
          </a:prstGeom>
          <a:noFill/>
        </p:spPr>
        <p:txBody>
          <a:bodyPr wrap="square" rtlCol="0">
            <a:spAutoFit/>
          </a:bodyPr>
          <a:lstStyle/>
          <a:p>
            <a:r>
              <a:rPr lang="en-GB" sz="900" dirty="0" smtClean="0">
                <a:solidFill>
                  <a:schemeClr val="bg1">
                    <a:lumMod val="50000"/>
                  </a:schemeClr>
                </a:solidFill>
              </a:rPr>
              <a:t>Top 2 box % - totally/slightly agree</a:t>
            </a:r>
            <a:endParaRPr lang="en-GB" sz="900" dirty="0">
              <a:solidFill>
                <a:schemeClr val="bg1">
                  <a:lumMod val="50000"/>
                </a:schemeClr>
              </a:solidFill>
            </a:endParaRPr>
          </a:p>
        </p:txBody>
      </p:sp>
      <p:graphicFrame>
        <p:nvGraphicFramePr>
          <p:cNvPr id="40" name="Chart 39"/>
          <p:cNvGraphicFramePr>
            <a:graphicFrameLocks/>
          </p:cNvGraphicFramePr>
          <p:nvPr>
            <p:extLst>
              <p:ext uri="{D42A27DB-BD31-4B8C-83A1-F6EECF244321}">
                <p14:modId xmlns:p14="http://schemas.microsoft.com/office/powerpoint/2010/main" val="3858756922"/>
              </p:ext>
            </p:extLst>
          </p:nvPr>
        </p:nvGraphicFramePr>
        <p:xfrm>
          <a:off x="809396" y="2240068"/>
          <a:ext cx="5679473" cy="36674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950924475"/>
              </p:ext>
            </p:extLst>
          </p:nvPr>
        </p:nvGraphicFramePr>
        <p:xfrm>
          <a:off x="7404874" y="2372111"/>
          <a:ext cx="1313173" cy="2826421"/>
        </p:xfrm>
        <a:graphic>
          <a:graphicData uri="http://schemas.openxmlformats.org/drawingml/2006/table">
            <a:tbl>
              <a:tblPr firstRow="1" bandRow="1"/>
              <a:tblGrid>
                <a:gridCol w="598460"/>
                <a:gridCol w="437050"/>
                <a:gridCol w="277663"/>
              </a:tblGrid>
              <a:tr h="389247">
                <a:tc>
                  <a:txBody>
                    <a:bodyPr/>
                    <a:lstStyle/>
                    <a:p>
                      <a:pPr algn="ctr" fontAlgn="t"/>
                      <a:r>
                        <a:rPr lang="en-GB" sz="1050" b="1" i="0" u="none" strike="noStrike" dirty="0" smtClean="0">
                          <a:solidFill>
                            <a:schemeClr val="bg1"/>
                          </a:solidFill>
                          <a:effectLst/>
                          <a:latin typeface="Arial"/>
                        </a:rPr>
                        <a:t>-4%</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013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9059">
                <a:tc>
                  <a:txBody>
                    <a:bodyPr/>
                    <a:lstStyle/>
                    <a:p>
                      <a:pPr algn="ctr" fontAlgn="t"/>
                      <a:r>
                        <a:rPr lang="en-GB" sz="1050" b="1" i="0" u="none" strike="noStrike" dirty="0" smtClean="0">
                          <a:solidFill>
                            <a:schemeClr val="bg1"/>
                          </a:solidFill>
                          <a:effectLst/>
                          <a:latin typeface="Arial"/>
                        </a:rPr>
                        <a:t>-5%</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99686">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4371">
                <a:tc>
                  <a:txBody>
                    <a:bodyPr/>
                    <a:lstStyle/>
                    <a:p>
                      <a:pPr algn="ctr" fontAlgn="t"/>
                      <a:r>
                        <a:rPr lang="en-GB" sz="1050" b="1" i="0" u="none" strike="noStrike" dirty="0" smtClean="0">
                          <a:solidFill>
                            <a:schemeClr val="bg1"/>
                          </a:solidFill>
                          <a:effectLst/>
                          <a:latin typeface="Arial"/>
                        </a:rPr>
                        <a:t>3%</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81562">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35309">
                <a:tc>
                  <a:txBody>
                    <a:bodyPr/>
                    <a:lstStyle/>
                    <a:p>
                      <a:pPr algn="ctr" fontAlgn="t"/>
                      <a:r>
                        <a:rPr lang="en-GB" sz="1050" b="1" i="0" u="none" strike="noStrike" dirty="0" smtClean="0">
                          <a:solidFill>
                            <a:schemeClr val="bg1"/>
                          </a:solidFill>
                          <a:effectLst/>
                          <a:latin typeface="Arial"/>
                        </a:rPr>
                        <a:t>NA</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9570">
                <a:tc>
                  <a:txBody>
                    <a:bodyPr/>
                    <a:lstStyle/>
                    <a:p>
                      <a:pPr algn="ctr" fontAlgn="t"/>
                      <a:endParaRPr lang="en-GB" sz="3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6246">
                <a:tc>
                  <a:txBody>
                    <a:bodyPr/>
                    <a:lstStyle/>
                    <a:p>
                      <a:pPr algn="ctr" fontAlgn="t"/>
                      <a:r>
                        <a:rPr lang="en-GB" sz="1050" b="1" i="0" u="none" strike="noStrike" dirty="0" smtClean="0">
                          <a:solidFill>
                            <a:schemeClr val="bg1"/>
                          </a:solidFill>
                          <a:effectLst/>
                          <a:latin typeface="Arial"/>
                        </a:rPr>
                        <a:t>-8%</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3437">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6246">
                <a:tc>
                  <a:txBody>
                    <a:bodyPr/>
                    <a:lstStyle/>
                    <a:p>
                      <a:pPr algn="ctr" fontAlgn="t"/>
                      <a:r>
                        <a:rPr lang="en-GB" sz="1050" b="1" i="0" u="none" strike="noStrike" dirty="0" smtClean="0">
                          <a:solidFill>
                            <a:schemeClr val="bg1"/>
                          </a:solidFill>
                          <a:effectLst/>
                          <a:latin typeface="Arial"/>
                        </a:rPr>
                        <a:t>NA</a:t>
                      </a:r>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5312">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20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6246">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GB" sz="1050" b="1" i="0" u="none" strike="noStrike" dirty="0" smtClean="0">
                          <a:solidFill>
                            <a:schemeClr val="bg1"/>
                          </a:solidFill>
                          <a:effectLst/>
                          <a:latin typeface="Arial"/>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GB" sz="1050" b="1" i="0" u="none" strike="noStrike" dirty="0">
                        <a:solidFill>
                          <a:schemeClr val="bg1"/>
                        </a:solidFill>
                        <a:effectLst/>
                        <a:latin typeface="Arial"/>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60393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941830" cy="945349"/>
          </a:xfrm>
        </p:spPr>
        <p:txBody>
          <a:bodyPr/>
          <a:lstStyle/>
          <a:p>
            <a:r>
              <a:rPr lang="en-GB" sz="2400" dirty="0" smtClean="0"/>
              <a:t>Website opinion is positive among non-users when activated – but less than current users</a:t>
            </a:r>
            <a:endParaRPr lang="en-GB" sz="2400" dirty="0"/>
          </a:p>
        </p:txBody>
      </p:sp>
      <p:pic>
        <p:nvPicPr>
          <p:cNvPr id="5" name="Picture 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Objectives</a:t>
            </a:r>
            <a:endParaRPr lang="en-GB" dirty="0"/>
          </a:p>
        </p:txBody>
      </p:sp>
      <p:sp>
        <p:nvSpPr>
          <p:cNvPr id="21" name="Rectangle 20"/>
          <p:cNvSpPr/>
          <p:nvPr/>
        </p:nvSpPr>
        <p:spPr>
          <a:xfrm rot="548545">
            <a:off x="6975715" y="1134758"/>
            <a:ext cx="1960703"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7423251" y="821274"/>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25692" y="1143222"/>
            <a:ext cx="1892923"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ACTIVATION</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75276">
            <a:off x="7299054" y="819623"/>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WEBSITE</a:t>
            </a:r>
            <a:endParaRPr lang="nl-BE" b="1" dirty="0">
              <a:solidFill>
                <a:schemeClr val="bg1"/>
              </a:solidFill>
              <a:latin typeface="Arial Black" pitchFamily="34" charset="0"/>
              <a:cs typeface="Arial" pitchFamily="34" charset="0"/>
            </a:endParaRPr>
          </a:p>
        </p:txBody>
      </p:sp>
      <p:sp>
        <p:nvSpPr>
          <p:cNvPr id="18" name="Rectangle 17"/>
          <p:cNvSpPr/>
          <p:nvPr/>
        </p:nvSpPr>
        <p:spPr>
          <a:xfrm>
            <a:off x="171449" y="5740680"/>
            <a:ext cx="8124826" cy="338554"/>
          </a:xfrm>
          <a:prstGeom prst="rect">
            <a:avLst/>
          </a:prstGeom>
        </p:spPr>
        <p:txBody>
          <a:bodyPr wrap="square">
            <a:spAutoFit/>
          </a:bodyPr>
          <a:lstStyle/>
          <a:p>
            <a:r>
              <a:rPr lang="en-GB" sz="800" dirty="0" smtClean="0">
                <a:latin typeface="Arial" pitchFamily="34" charset="0"/>
                <a:cs typeface="Arial" pitchFamily="34" charset="0"/>
              </a:rPr>
              <a:t>Q13. Now </a:t>
            </a:r>
            <a:r>
              <a:rPr lang="en-GB" sz="800" dirty="0">
                <a:latin typeface="Arial" pitchFamily="34" charset="0"/>
                <a:cs typeface="Arial" pitchFamily="34" charset="0"/>
              </a:rPr>
              <a:t>that you have visited the Europeana website, please take a look at the statements </a:t>
            </a:r>
            <a:r>
              <a:rPr lang="en-GB" sz="800" dirty="0" smtClean="0">
                <a:latin typeface="Arial" pitchFamily="34" charset="0"/>
                <a:cs typeface="Arial" pitchFamily="34" charset="0"/>
              </a:rPr>
              <a:t>below. Please </a:t>
            </a:r>
            <a:r>
              <a:rPr lang="en-GB" sz="800" dirty="0">
                <a:latin typeface="Arial" pitchFamily="34" charset="0"/>
                <a:cs typeface="Arial" pitchFamily="34" charset="0"/>
              </a:rPr>
              <a:t>answer each statement, saying how much you agree or </a:t>
            </a:r>
            <a:r>
              <a:rPr lang="en-GB" sz="800" dirty="0" smtClean="0">
                <a:latin typeface="Arial" pitchFamily="34" charset="0"/>
                <a:cs typeface="Arial" pitchFamily="34" charset="0"/>
              </a:rPr>
              <a:t>disagree. Base: Aware of europeana – n=80;  not aware n=478</a:t>
            </a:r>
          </a:p>
        </p:txBody>
      </p:sp>
      <p:sp>
        <p:nvSpPr>
          <p:cNvPr id="22" name="TextBox 21"/>
          <p:cNvSpPr txBox="1"/>
          <p:nvPr/>
        </p:nvSpPr>
        <p:spPr>
          <a:xfrm>
            <a:off x="2294467" y="1633514"/>
            <a:ext cx="3531824" cy="307777"/>
          </a:xfrm>
          <a:prstGeom prst="rect">
            <a:avLst/>
          </a:prstGeom>
          <a:noFill/>
        </p:spPr>
        <p:txBody>
          <a:bodyPr wrap="square" rtlCol="0">
            <a:spAutoFit/>
          </a:bodyPr>
          <a:lstStyle/>
          <a:p>
            <a:pPr algn="ctr"/>
            <a:r>
              <a:rPr lang="en-GB" sz="1400" b="1" dirty="0" smtClean="0">
                <a:solidFill>
                  <a:srgbClr val="00B0F0"/>
                </a:solidFill>
              </a:rPr>
              <a:t>Post activation scores</a:t>
            </a:r>
            <a:endParaRPr lang="en-GB" sz="1400" b="1" dirty="0">
              <a:solidFill>
                <a:srgbClr val="00B0F0"/>
              </a:solidFill>
            </a:endParaRPr>
          </a:p>
        </p:txBody>
      </p:sp>
      <p:sp>
        <p:nvSpPr>
          <p:cNvPr id="24" name="TextBox 23"/>
          <p:cNvSpPr txBox="1"/>
          <p:nvPr/>
        </p:nvSpPr>
        <p:spPr>
          <a:xfrm>
            <a:off x="-554565" y="3625825"/>
            <a:ext cx="2133600"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Easy to navigate</a:t>
            </a:r>
            <a:endParaRPr lang="en-GB" sz="1200" i="1" dirty="0">
              <a:latin typeface="Arial" pitchFamily="34" charset="0"/>
              <a:cs typeface="Arial" pitchFamily="34" charset="0"/>
            </a:endParaRPr>
          </a:p>
        </p:txBody>
      </p:sp>
      <p:sp>
        <p:nvSpPr>
          <p:cNvPr id="25" name="TextBox 24"/>
          <p:cNvSpPr txBox="1"/>
          <p:nvPr/>
        </p:nvSpPr>
        <p:spPr>
          <a:xfrm>
            <a:off x="-114243" y="4472441"/>
            <a:ext cx="1693278"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Find most things I wanted</a:t>
            </a:r>
            <a:endParaRPr lang="en-GB" sz="1200" i="1" dirty="0">
              <a:latin typeface="Arial" pitchFamily="34" charset="0"/>
              <a:cs typeface="Arial" pitchFamily="34" charset="0"/>
            </a:endParaRPr>
          </a:p>
        </p:txBody>
      </p:sp>
      <p:sp>
        <p:nvSpPr>
          <p:cNvPr id="27" name="TextBox 26"/>
          <p:cNvSpPr txBox="1"/>
          <p:nvPr/>
        </p:nvSpPr>
        <p:spPr>
          <a:xfrm>
            <a:off x="-297390" y="2660238"/>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Recommendation</a:t>
            </a:r>
            <a:endParaRPr lang="en-GB" sz="1200" i="1" dirty="0">
              <a:latin typeface="Arial" pitchFamily="34" charset="0"/>
              <a:cs typeface="Arial" pitchFamily="34" charset="0"/>
            </a:endParaRPr>
          </a:p>
        </p:txBody>
      </p:sp>
      <p:sp>
        <p:nvSpPr>
          <p:cNvPr id="28" name="TextBox 27"/>
          <p:cNvSpPr txBox="1"/>
          <p:nvPr/>
        </p:nvSpPr>
        <p:spPr>
          <a:xfrm>
            <a:off x="-213622" y="3998756"/>
            <a:ext cx="1792657"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Site with millions of books etc.</a:t>
            </a:r>
            <a:endParaRPr lang="en-GB" sz="1200" i="1" dirty="0">
              <a:latin typeface="Arial" pitchFamily="34" charset="0"/>
              <a:cs typeface="Arial" pitchFamily="34" charset="0"/>
            </a:endParaRPr>
          </a:p>
        </p:txBody>
      </p:sp>
      <p:sp>
        <p:nvSpPr>
          <p:cNvPr id="29" name="TextBox 28"/>
          <p:cNvSpPr txBox="1"/>
          <p:nvPr/>
        </p:nvSpPr>
        <p:spPr>
          <a:xfrm>
            <a:off x="-297390" y="2223974"/>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Authoritative source</a:t>
            </a:r>
            <a:endParaRPr lang="en-GB" sz="1200" i="1" dirty="0">
              <a:latin typeface="Arial" pitchFamily="34" charset="0"/>
              <a:cs typeface="Arial" pitchFamily="34" charset="0"/>
            </a:endParaRPr>
          </a:p>
        </p:txBody>
      </p:sp>
      <p:sp>
        <p:nvSpPr>
          <p:cNvPr id="30" name="TextBox 29"/>
          <p:cNvSpPr txBox="1"/>
          <p:nvPr/>
        </p:nvSpPr>
        <p:spPr>
          <a:xfrm>
            <a:off x="-297390" y="3120284"/>
            <a:ext cx="1876425" cy="276999"/>
          </a:xfrm>
          <a:prstGeom prst="rect">
            <a:avLst/>
          </a:prstGeom>
          <a:noFill/>
        </p:spPr>
        <p:txBody>
          <a:bodyPr wrap="square" rtlCol="0">
            <a:spAutoFit/>
          </a:bodyPr>
          <a:lstStyle/>
          <a:p>
            <a:pPr algn="r"/>
            <a:r>
              <a:rPr lang="en-GB" sz="1200" i="1" dirty="0" smtClean="0">
                <a:latin typeface="Arial" pitchFamily="34" charset="0"/>
                <a:cs typeface="Arial" pitchFamily="34" charset="0"/>
              </a:rPr>
              <a:t>New way to explore</a:t>
            </a:r>
            <a:endParaRPr lang="en-GB" sz="1200" i="1" dirty="0">
              <a:latin typeface="Arial" pitchFamily="34" charset="0"/>
              <a:cs typeface="Arial" pitchFamily="34" charset="0"/>
            </a:endParaRPr>
          </a:p>
        </p:txBody>
      </p:sp>
      <p:sp>
        <p:nvSpPr>
          <p:cNvPr id="31" name="TextBox 30"/>
          <p:cNvSpPr txBox="1"/>
          <p:nvPr/>
        </p:nvSpPr>
        <p:spPr>
          <a:xfrm>
            <a:off x="-297390" y="4911794"/>
            <a:ext cx="1876425" cy="461665"/>
          </a:xfrm>
          <a:prstGeom prst="rect">
            <a:avLst/>
          </a:prstGeom>
          <a:noFill/>
        </p:spPr>
        <p:txBody>
          <a:bodyPr wrap="square" rtlCol="0">
            <a:spAutoFit/>
          </a:bodyPr>
          <a:lstStyle/>
          <a:p>
            <a:pPr algn="r"/>
            <a:r>
              <a:rPr lang="en-GB" sz="1200" i="1" dirty="0" smtClean="0">
                <a:latin typeface="Arial" pitchFamily="34" charset="0"/>
                <a:cs typeface="Arial" pitchFamily="34" charset="0"/>
              </a:rPr>
              <a:t>Can get the same somewhere else</a:t>
            </a:r>
            <a:endParaRPr lang="en-GB" sz="1200" i="1" dirty="0">
              <a:latin typeface="Arial" pitchFamily="34" charset="0"/>
              <a:cs typeface="Arial" pitchFamily="34" charset="0"/>
            </a:endParaRPr>
          </a:p>
        </p:txBody>
      </p:sp>
      <p:sp>
        <p:nvSpPr>
          <p:cNvPr id="34" name="TextBox 33"/>
          <p:cNvSpPr txBox="1"/>
          <p:nvPr/>
        </p:nvSpPr>
        <p:spPr>
          <a:xfrm>
            <a:off x="6883417" y="1633514"/>
            <a:ext cx="1783356" cy="307777"/>
          </a:xfrm>
          <a:prstGeom prst="rect">
            <a:avLst/>
          </a:prstGeom>
          <a:noFill/>
        </p:spPr>
        <p:txBody>
          <a:bodyPr wrap="square" rtlCol="0">
            <a:spAutoFit/>
          </a:bodyPr>
          <a:lstStyle/>
          <a:p>
            <a:pPr algn="ctr"/>
            <a:r>
              <a:rPr lang="en-GB" sz="1400" b="1" dirty="0" smtClean="0">
                <a:solidFill>
                  <a:srgbClr val="00B0F0"/>
                </a:solidFill>
              </a:rPr>
              <a:t>Agreement</a:t>
            </a:r>
            <a:endParaRPr lang="en-GB" sz="1400" b="1" dirty="0">
              <a:solidFill>
                <a:srgbClr val="00B0F0"/>
              </a:solidFill>
            </a:endParaRPr>
          </a:p>
        </p:txBody>
      </p:sp>
      <p:sp>
        <p:nvSpPr>
          <p:cNvPr id="39" name="TextBox 38"/>
          <p:cNvSpPr txBox="1"/>
          <p:nvPr/>
        </p:nvSpPr>
        <p:spPr>
          <a:xfrm>
            <a:off x="6948923" y="1941291"/>
            <a:ext cx="1830684" cy="230832"/>
          </a:xfrm>
          <a:prstGeom prst="rect">
            <a:avLst/>
          </a:prstGeom>
          <a:noFill/>
        </p:spPr>
        <p:txBody>
          <a:bodyPr wrap="square" rtlCol="0">
            <a:spAutoFit/>
          </a:bodyPr>
          <a:lstStyle/>
          <a:p>
            <a:r>
              <a:rPr lang="en-GB" sz="900" dirty="0" smtClean="0">
                <a:solidFill>
                  <a:schemeClr val="bg1">
                    <a:lumMod val="50000"/>
                  </a:schemeClr>
                </a:solidFill>
              </a:rPr>
              <a:t>Top 2 box % - totally/slightly agree</a:t>
            </a:r>
            <a:endParaRPr lang="en-GB" sz="900" dirty="0">
              <a:solidFill>
                <a:schemeClr val="bg1">
                  <a:lumMod val="50000"/>
                </a:schemeClr>
              </a:solidFill>
            </a:endParaRPr>
          </a:p>
        </p:txBody>
      </p:sp>
      <p:graphicFrame>
        <p:nvGraphicFramePr>
          <p:cNvPr id="38" name="Chart 37"/>
          <p:cNvGraphicFramePr>
            <a:graphicFrameLocks/>
          </p:cNvGraphicFramePr>
          <p:nvPr>
            <p:extLst>
              <p:ext uri="{D42A27DB-BD31-4B8C-83A1-F6EECF244321}">
                <p14:modId xmlns:p14="http://schemas.microsoft.com/office/powerpoint/2010/main" val="820377007"/>
              </p:ext>
            </p:extLst>
          </p:nvPr>
        </p:nvGraphicFramePr>
        <p:xfrm>
          <a:off x="1413625" y="2205991"/>
          <a:ext cx="5544413" cy="3765521"/>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p:nvSpPr>
        <p:spPr>
          <a:xfrm>
            <a:off x="1447800" y="2175571"/>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42" name="TextBox 41"/>
          <p:cNvSpPr txBox="1"/>
          <p:nvPr/>
        </p:nvSpPr>
        <p:spPr>
          <a:xfrm>
            <a:off x="1439327" y="2370306"/>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43" name="TextBox 42"/>
          <p:cNvSpPr txBox="1"/>
          <p:nvPr/>
        </p:nvSpPr>
        <p:spPr>
          <a:xfrm>
            <a:off x="1439327" y="2649717"/>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44" name="TextBox 43"/>
          <p:cNvSpPr txBox="1"/>
          <p:nvPr/>
        </p:nvSpPr>
        <p:spPr>
          <a:xfrm>
            <a:off x="1430854" y="2844452"/>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45" name="TextBox 44"/>
          <p:cNvSpPr txBox="1"/>
          <p:nvPr/>
        </p:nvSpPr>
        <p:spPr>
          <a:xfrm>
            <a:off x="1430854" y="3073061"/>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46" name="TextBox 45"/>
          <p:cNvSpPr txBox="1"/>
          <p:nvPr/>
        </p:nvSpPr>
        <p:spPr>
          <a:xfrm>
            <a:off x="1422381" y="3267796"/>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47" name="TextBox 46"/>
          <p:cNvSpPr txBox="1"/>
          <p:nvPr/>
        </p:nvSpPr>
        <p:spPr>
          <a:xfrm>
            <a:off x="1422381" y="3555674"/>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48" name="TextBox 47"/>
          <p:cNvSpPr txBox="1"/>
          <p:nvPr/>
        </p:nvSpPr>
        <p:spPr>
          <a:xfrm>
            <a:off x="1413908" y="3750409"/>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49" name="TextBox 48"/>
          <p:cNvSpPr txBox="1"/>
          <p:nvPr/>
        </p:nvSpPr>
        <p:spPr>
          <a:xfrm>
            <a:off x="1422375" y="4012886"/>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50" name="TextBox 49"/>
          <p:cNvSpPr txBox="1"/>
          <p:nvPr/>
        </p:nvSpPr>
        <p:spPr>
          <a:xfrm>
            <a:off x="1413902" y="4207621"/>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51" name="TextBox 50"/>
          <p:cNvSpPr txBox="1"/>
          <p:nvPr/>
        </p:nvSpPr>
        <p:spPr>
          <a:xfrm>
            <a:off x="1413902" y="4478565"/>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52" name="TextBox 51"/>
          <p:cNvSpPr txBox="1"/>
          <p:nvPr/>
        </p:nvSpPr>
        <p:spPr>
          <a:xfrm>
            <a:off x="1405429" y="4673300"/>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sp>
        <p:nvSpPr>
          <p:cNvPr id="53" name="TextBox 52"/>
          <p:cNvSpPr txBox="1"/>
          <p:nvPr/>
        </p:nvSpPr>
        <p:spPr>
          <a:xfrm>
            <a:off x="1405429" y="4901909"/>
            <a:ext cx="939800" cy="261610"/>
          </a:xfrm>
          <a:prstGeom prst="rect">
            <a:avLst/>
          </a:prstGeom>
          <a:noFill/>
        </p:spPr>
        <p:txBody>
          <a:bodyPr wrap="square" rtlCol="0">
            <a:spAutoFit/>
          </a:bodyPr>
          <a:lstStyle/>
          <a:p>
            <a:pPr algn="ctr"/>
            <a:r>
              <a:rPr lang="en-GB" sz="1100" b="1" dirty="0" smtClean="0">
                <a:solidFill>
                  <a:srgbClr val="00B0F0"/>
                </a:solidFill>
              </a:rPr>
              <a:t>Aware</a:t>
            </a:r>
            <a:endParaRPr lang="en-GB" sz="1100" b="1" dirty="0">
              <a:solidFill>
                <a:srgbClr val="00B0F0"/>
              </a:solidFill>
            </a:endParaRPr>
          </a:p>
        </p:txBody>
      </p:sp>
      <p:sp>
        <p:nvSpPr>
          <p:cNvPr id="54" name="TextBox 53"/>
          <p:cNvSpPr txBox="1"/>
          <p:nvPr/>
        </p:nvSpPr>
        <p:spPr>
          <a:xfrm>
            <a:off x="1396956" y="5096644"/>
            <a:ext cx="939800" cy="261610"/>
          </a:xfrm>
          <a:prstGeom prst="rect">
            <a:avLst/>
          </a:prstGeom>
          <a:noFill/>
        </p:spPr>
        <p:txBody>
          <a:bodyPr wrap="square" rtlCol="0">
            <a:spAutoFit/>
          </a:bodyPr>
          <a:lstStyle/>
          <a:p>
            <a:pPr algn="ctr"/>
            <a:r>
              <a:rPr lang="en-GB" sz="1100" b="1" dirty="0" smtClean="0">
                <a:solidFill>
                  <a:srgbClr val="00B0F0"/>
                </a:solidFill>
              </a:rPr>
              <a:t>Not aware</a:t>
            </a:r>
            <a:endParaRPr lang="en-GB" sz="1100" b="1" dirty="0">
              <a:solidFill>
                <a:srgbClr val="00B0F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29191865"/>
              </p:ext>
            </p:extLst>
          </p:nvPr>
        </p:nvGraphicFramePr>
        <p:xfrm>
          <a:off x="7658153" y="2140631"/>
          <a:ext cx="482600" cy="3200400"/>
        </p:xfrm>
        <a:graphic>
          <a:graphicData uri="http://schemas.openxmlformats.org/drawingml/2006/table">
            <a:tbl>
              <a:tblPr>
                <a:tableStyleId>{5C22544A-7EE6-4342-B048-85BDC9FD1C3A}</a:tableStyleId>
              </a:tblPr>
              <a:tblGrid>
                <a:gridCol w="482600"/>
              </a:tblGrid>
              <a:tr h="155853">
                <a:tc>
                  <a:txBody>
                    <a:bodyPr/>
                    <a:lstStyle/>
                    <a:p>
                      <a:pPr algn="ctr" fontAlgn="t"/>
                      <a:r>
                        <a:rPr lang="en-GB" sz="1000" b="1" u="none" strike="noStrike" dirty="0" smtClean="0">
                          <a:effectLst/>
                        </a:rPr>
                        <a:t>85%</a:t>
                      </a:r>
                      <a:endParaRPr lang="en-GB" sz="1000" b="1" i="0" u="none" strike="noStrike" dirty="0">
                        <a:solidFill>
                          <a:srgbClr val="FFFFFF"/>
                        </a:solidFill>
                        <a:effectLst/>
                        <a:latin typeface="Arial"/>
                      </a:endParaRPr>
                    </a:p>
                  </a:txBody>
                  <a:tcPr marL="7620" marR="7620" marT="7620" marB="0">
                    <a:noFill/>
                  </a:tcPr>
                </a:tc>
              </a:tr>
              <a:tr h="155853">
                <a:tc>
                  <a:txBody>
                    <a:bodyPr/>
                    <a:lstStyle/>
                    <a:p>
                      <a:pPr algn="ctr" fontAlgn="t"/>
                      <a:r>
                        <a:rPr lang="en-GB" sz="1000" b="1" u="none" strike="noStrike" dirty="0">
                          <a:effectLst/>
                        </a:rPr>
                        <a:t>68%</a:t>
                      </a:r>
                      <a:endParaRPr lang="en-GB" sz="1000" b="1" i="0" u="none" strike="noStrike" dirty="0">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 </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dirty="0">
                          <a:effectLst/>
                        </a:rPr>
                        <a:t>85%</a:t>
                      </a:r>
                      <a:endParaRPr lang="en-GB" sz="1000" b="1" i="0" u="none" strike="noStrike" dirty="0">
                        <a:solidFill>
                          <a:srgbClr val="FFFFFF"/>
                        </a:solidFill>
                        <a:effectLst/>
                        <a:latin typeface="Arial"/>
                      </a:endParaRPr>
                    </a:p>
                  </a:txBody>
                  <a:tcPr marL="7620" marR="7620" marT="7620" marB="0">
                    <a:noFill/>
                  </a:tcPr>
                </a:tc>
              </a:tr>
              <a:tr h="155853">
                <a:tc>
                  <a:txBody>
                    <a:bodyPr/>
                    <a:lstStyle/>
                    <a:p>
                      <a:pPr algn="ctr" fontAlgn="t"/>
                      <a:r>
                        <a:rPr lang="en-GB" sz="1000" b="1" u="none" strike="noStrike">
                          <a:effectLst/>
                        </a:rPr>
                        <a:t>72%</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 </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83%</a:t>
                      </a:r>
                      <a:endParaRPr lang="en-GB" sz="1000" b="1" i="0" u="none" strike="noStrike">
                        <a:solidFill>
                          <a:srgbClr val="FFFFFF"/>
                        </a:solidFill>
                        <a:effectLst/>
                        <a:latin typeface="Arial"/>
                      </a:endParaRPr>
                    </a:p>
                  </a:txBody>
                  <a:tcPr marL="7620" marR="7620" marT="7620" marB="0">
                    <a:noFill/>
                  </a:tcPr>
                </a:tc>
              </a:tr>
              <a:tr h="155853">
                <a:tc>
                  <a:txBody>
                    <a:bodyPr/>
                    <a:lstStyle/>
                    <a:p>
                      <a:pPr algn="ctr" fontAlgn="t"/>
                      <a:r>
                        <a:rPr lang="en-GB" sz="1000" b="1" u="none" strike="noStrike">
                          <a:effectLst/>
                        </a:rPr>
                        <a:t>65%</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 </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78%</a:t>
                      </a:r>
                      <a:endParaRPr lang="en-GB" sz="1000" b="1" i="0" u="none" strike="noStrike">
                        <a:solidFill>
                          <a:srgbClr val="FFFFFF"/>
                        </a:solidFill>
                        <a:effectLst/>
                        <a:latin typeface="Arial"/>
                      </a:endParaRPr>
                    </a:p>
                  </a:txBody>
                  <a:tcPr marL="7620" marR="7620" marT="7620" marB="0">
                    <a:noFill/>
                  </a:tcPr>
                </a:tc>
              </a:tr>
              <a:tr h="155853">
                <a:tc>
                  <a:txBody>
                    <a:bodyPr/>
                    <a:lstStyle/>
                    <a:p>
                      <a:pPr algn="ctr" fontAlgn="t"/>
                      <a:r>
                        <a:rPr lang="en-GB" sz="1000" b="1" u="none" strike="noStrike">
                          <a:effectLst/>
                        </a:rPr>
                        <a:t>64%</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 </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77%</a:t>
                      </a:r>
                      <a:endParaRPr lang="en-GB" sz="1000" b="1" i="0" u="none" strike="noStrike">
                        <a:solidFill>
                          <a:srgbClr val="FFFFFF"/>
                        </a:solidFill>
                        <a:effectLst/>
                        <a:latin typeface="Arial"/>
                      </a:endParaRPr>
                    </a:p>
                  </a:txBody>
                  <a:tcPr marL="7620" marR="7620" marT="7620" marB="0">
                    <a:noFill/>
                  </a:tcPr>
                </a:tc>
              </a:tr>
              <a:tr h="155853">
                <a:tc>
                  <a:txBody>
                    <a:bodyPr/>
                    <a:lstStyle/>
                    <a:p>
                      <a:pPr algn="ctr" fontAlgn="t"/>
                      <a:r>
                        <a:rPr lang="en-GB" sz="1000" b="1" u="none" strike="noStrike">
                          <a:effectLst/>
                        </a:rPr>
                        <a:t>62%</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dirty="0">
                          <a:effectLst/>
                        </a:rPr>
                        <a:t> </a:t>
                      </a:r>
                      <a:endParaRPr lang="en-GB" sz="1000" b="1" i="0" u="none" strike="noStrike" dirty="0">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74%</a:t>
                      </a:r>
                      <a:endParaRPr lang="en-GB" sz="1000" b="1" i="0" u="none" strike="noStrike">
                        <a:solidFill>
                          <a:srgbClr val="FFFFFF"/>
                        </a:solidFill>
                        <a:effectLst/>
                        <a:latin typeface="Arial"/>
                      </a:endParaRPr>
                    </a:p>
                  </a:txBody>
                  <a:tcPr marL="7620" marR="7620" marT="7620" marB="0">
                    <a:noFill/>
                  </a:tcPr>
                </a:tc>
              </a:tr>
              <a:tr h="155853">
                <a:tc>
                  <a:txBody>
                    <a:bodyPr/>
                    <a:lstStyle/>
                    <a:p>
                      <a:pPr algn="ctr" fontAlgn="t"/>
                      <a:r>
                        <a:rPr lang="en-GB" sz="1000" b="1" u="none" strike="noStrike">
                          <a:effectLst/>
                        </a:rPr>
                        <a:t>53%</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dirty="0">
                          <a:effectLst/>
                        </a:rPr>
                        <a:t> </a:t>
                      </a:r>
                      <a:endParaRPr lang="en-GB" sz="1000" b="1" i="0" u="none" strike="noStrike" dirty="0">
                        <a:solidFill>
                          <a:srgbClr val="000000"/>
                        </a:solidFill>
                        <a:effectLst/>
                        <a:latin typeface="Arial"/>
                      </a:endParaRPr>
                    </a:p>
                  </a:txBody>
                  <a:tcPr marL="7620" marR="7620" marT="7620" marB="0">
                    <a:noFill/>
                  </a:tcPr>
                </a:tc>
              </a:tr>
              <a:tr h="155853">
                <a:tc>
                  <a:txBody>
                    <a:bodyPr/>
                    <a:lstStyle/>
                    <a:p>
                      <a:pPr algn="ctr" fontAlgn="t"/>
                      <a:r>
                        <a:rPr lang="en-GB" sz="1000" b="1" u="none" strike="noStrike">
                          <a:effectLst/>
                        </a:rPr>
                        <a:t>60%</a:t>
                      </a:r>
                      <a:endParaRPr lang="en-GB" sz="1000" b="1" i="0" u="none" strike="noStrike">
                        <a:solidFill>
                          <a:srgbClr val="000000"/>
                        </a:solidFill>
                        <a:effectLst/>
                        <a:latin typeface="Arial"/>
                      </a:endParaRPr>
                    </a:p>
                  </a:txBody>
                  <a:tcPr marL="7620" marR="7620" marT="7620" marB="0">
                    <a:noFill/>
                  </a:tcPr>
                </a:tc>
              </a:tr>
              <a:tr h="155853">
                <a:tc>
                  <a:txBody>
                    <a:bodyPr/>
                    <a:lstStyle/>
                    <a:p>
                      <a:pPr algn="ctr" fontAlgn="t"/>
                      <a:r>
                        <a:rPr lang="en-GB" sz="1000" b="1" u="none" strike="noStrike" dirty="0">
                          <a:effectLst/>
                        </a:rPr>
                        <a:t>54%</a:t>
                      </a:r>
                      <a:endParaRPr lang="en-GB" sz="1000" b="1" i="0" u="none" strike="noStrike" dirty="0">
                        <a:solidFill>
                          <a:srgbClr val="000000"/>
                        </a:solidFill>
                        <a:effectLst/>
                        <a:latin typeface="Arial"/>
                      </a:endParaRPr>
                    </a:p>
                  </a:txBody>
                  <a:tcPr marL="7620" marR="7620" marT="7620" marB="0">
                    <a:noFill/>
                  </a:tcPr>
                </a:tc>
              </a:tr>
            </a:tbl>
          </a:graphicData>
        </a:graphic>
      </p:graphicFrame>
    </p:spTree>
    <p:extLst>
      <p:ext uri="{BB962C8B-B14F-4D97-AF65-F5344CB8AC3E}">
        <p14:creationId xmlns:p14="http://schemas.microsoft.com/office/powerpoint/2010/main" val="35294810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igh-Res Stock Photography: Woman laughing looking at handheld computer device"/>
          <p:cNvPicPr>
            <a:picLocks noChangeAspect="1" noChangeArrowheads="1"/>
          </p:cNvPicPr>
          <p:nvPr/>
        </p:nvPicPr>
        <p:blipFill rotWithShape="1">
          <a:blip r:embed="rId2">
            <a:extLst>
              <a:ext uri="{28A0092B-C50C-407E-A947-70E740481C1C}">
                <a14:useLocalDpi xmlns:a14="http://schemas.microsoft.com/office/drawing/2010/main" val="0"/>
              </a:ext>
            </a:extLst>
          </a:blip>
          <a:srcRect l="24489" r="28668"/>
          <a:stretch/>
        </p:blipFill>
        <p:spPr bwMode="auto">
          <a:xfrm>
            <a:off x="-933450" y="-82693"/>
            <a:ext cx="4876800" cy="6940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Usage Intention</a:t>
            </a:r>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499459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TextBox 25"/>
          <p:cNvSpPr txBox="1"/>
          <p:nvPr/>
        </p:nvSpPr>
        <p:spPr>
          <a:xfrm rot="775276">
            <a:off x="7595147" y="697761"/>
            <a:ext cx="1174902" cy="646331"/>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FUTURE</a:t>
            </a:r>
            <a:endParaRPr lang="nl-BE" b="1" dirty="0">
              <a:solidFill>
                <a:schemeClr val="bg1"/>
              </a:solidFill>
              <a:latin typeface="Arial Black" pitchFamily="34" charset="0"/>
              <a:cs typeface="Arial" pitchFamily="34" charset="0"/>
            </a:endParaRPr>
          </a:p>
        </p:txBody>
      </p:sp>
      <p:sp>
        <p:nvSpPr>
          <p:cNvPr id="20" name="Text Placeholder 3"/>
          <p:cNvSpPr txBox="1">
            <a:spLocks/>
          </p:cNvSpPr>
          <p:nvPr/>
        </p:nvSpPr>
        <p:spPr>
          <a:xfrm rot="775276">
            <a:off x="7152653" y="1250304"/>
            <a:ext cx="1946079"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Objectives</a:t>
            </a:r>
            <a:endParaRPr lang="en-GB" dirty="0"/>
          </a:p>
        </p:txBody>
      </p:sp>
      <p:sp>
        <p:nvSpPr>
          <p:cNvPr id="21" name="Rectangle 20"/>
          <p:cNvSpPr/>
          <p:nvPr/>
        </p:nvSpPr>
        <p:spPr>
          <a:xfrm rot="548545">
            <a:off x="7527748" y="1178894"/>
            <a:ext cx="1405142"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5" name="Rectangle 34"/>
          <p:cNvSpPr/>
          <p:nvPr/>
        </p:nvSpPr>
        <p:spPr>
          <a:xfrm rot="775276">
            <a:off x="6418501" y="707497"/>
            <a:ext cx="2453803"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548545">
            <a:off x="6973317" y="1152747"/>
            <a:ext cx="1892923" cy="369332"/>
          </a:xfrm>
          <a:prstGeom prst="rect">
            <a:avLst/>
          </a:prstGeom>
          <a:noFill/>
        </p:spPr>
        <p:txBody>
          <a:bodyPr wrap="square" rtlCol="0">
            <a:spAutoFit/>
          </a:bodyPr>
          <a:lstStyle/>
          <a:p>
            <a:pPr algn="r"/>
            <a:r>
              <a:rPr lang="nl-BE" b="1" dirty="0">
                <a:solidFill>
                  <a:schemeClr val="bg1"/>
                </a:solidFill>
                <a:latin typeface="Arial Black" pitchFamily="34" charset="0"/>
                <a:cs typeface="Arial" pitchFamily="34" charset="0"/>
              </a:rPr>
              <a:t>1</a:t>
            </a:r>
            <a:r>
              <a:rPr lang="nl-BE" b="1" dirty="0" smtClean="0">
                <a:solidFill>
                  <a:schemeClr val="bg1"/>
                </a:solidFill>
                <a:latin typeface="Arial Black" pitchFamily="34" charset="0"/>
                <a:cs typeface="Arial" pitchFamily="34" charset="0"/>
              </a:rPr>
              <a:t>3% P6M</a:t>
            </a:r>
            <a:endParaRPr lang="nl-BE" b="1" dirty="0">
              <a:solidFill>
                <a:schemeClr val="bg1"/>
              </a:solidFill>
              <a:latin typeface="Arial Black" pitchFamily="34" charset="0"/>
              <a:cs typeface="Arial" pitchFamily="34" charset="0"/>
            </a:endParaRPr>
          </a:p>
        </p:txBody>
      </p:sp>
      <p:sp>
        <p:nvSpPr>
          <p:cNvPr id="37" name="TextBox 36"/>
          <p:cNvSpPr txBox="1"/>
          <p:nvPr/>
        </p:nvSpPr>
        <p:spPr>
          <a:xfrm rot="736049">
            <a:off x="6427262" y="729217"/>
            <a:ext cx="2432618" cy="335756"/>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CURRENT USAGE</a:t>
            </a:r>
            <a:endParaRPr lang="nl-BE" b="1" dirty="0">
              <a:solidFill>
                <a:schemeClr val="bg1"/>
              </a:solidFill>
              <a:latin typeface="Arial Black" pitchFamily="34" charset="0"/>
              <a:cs typeface="Arial" pitchFamily="34" charset="0"/>
            </a:endParaRPr>
          </a:p>
        </p:txBody>
      </p:sp>
      <p:sp>
        <p:nvSpPr>
          <p:cNvPr id="38" name="Rectangle 37"/>
          <p:cNvSpPr/>
          <p:nvPr/>
        </p:nvSpPr>
        <p:spPr>
          <a:xfrm>
            <a:off x="171449" y="5598782"/>
            <a:ext cx="8124826" cy="461665"/>
          </a:xfrm>
          <a:prstGeom prst="rect">
            <a:avLst/>
          </a:prstGeom>
        </p:spPr>
        <p:txBody>
          <a:bodyPr wrap="square">
            <a:spAutoFit/>
          </a:bodyPr>
          <a:lstStyle/>
          <a:p>
            <a:r>
              <a:rPr lang="en-GB" sz="800" dirty="0">
                <a:latin typeface="Arial" pitchFamily="34" charset="0"/>
                <a:cs typeface="Arial" pitchFamily="34" charset="0"/>
              </a:rPr>
              <a:t>Q9. And which have you visited in the last six months at all?  Please indicate when you last visited each site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Q14. How </a:t>
            </a:r>
            <a:r>
              <a:rPr lang="en-GB" sz="800" dirty="0">
                <a:latin typeface="Arial" pitchFamily="34" charset="0"/>
                <a:cs typeface="Arial" pitchFamily="34" charset="0"/>
              </a:rPr>
              <a:t>likely are you to visit this site again in the future</a:t>
            </a:r>
            <a:r>
              <a:rPr lang="en-GB" sz="800" dirty="0" smtClean="0">
                <a:latin typeface="Arial" pitchFamily="34" charset="0"/>
                <a:cs typeface="Arial" pitchFamily="34" charset="0"/>
              </a:rPr>
              <a:t>?</a:t>
            </a:r>
          </a:p>
          <a:p>
            <a:r>
              <a:rPr lang="en-GB" sz="800" dirty="0" smtClean="0">
                <a:latin typeface="Arial" pitchFamily="34" charset="0"/>
                <a:cs typeface="Arial" pitchFamily="34" charset="0"/>
              </a:rPr>
              <a:t>Base: Already aware of europeana n=478 not aware n=80</a:t>
            </a:r>
          </a:p>
        </p:txBody>
      </p:sp>
      <p:sp>
        <p:nvSpPr>
          <p:cNvPr id="75" name="Title 1"/>
          <p:cNvSpPr>
            <a:spLocks noGrp="1"/>
          </p:cNvSpPr>
          <p:nvPr>
            <p:ph type="title"/>
          </p:nvPr>
        </p:nvSpPr>
        <p:spPr>
          <a:xfrm>
            <a:off x="457200" y="304800"/>
            <a:ext cx="5343525" cy="945349"/>
          </a:xfrm>
        </p:spPr>
        <p:txBody>
          <a:bodyPr/>
          <a:lstStyle/>
          <a:p>
            <a:r>
              <a:rPr lang="en-GB" sz="2800" dirty="0" smtClean="0"/>
              <a:t>Future usage</a:t>
            </a:r>
            <a:endParaRPr lang="en-GB" sz="2800" dirty="0"/>
          </a:p>
        </p:txBody>
      </p:sp>
      <p:sp>
        <p:nvSpPr>
          <p:cNvPr id="42" name="Rounded Rectangle 41"/>
          <p:cNvSpPr/>
          <p:nvPr/>
        </p:nvSpPr>
        <p:spPr>
          <a:xfrm>
            <a:off x="2934596" y="1475485"/>
            <a:ext cx="3143730" cy="600742"/>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600" b="1" dirty="0" smtClean="0">
                <a:solidFill>
                  <a:schemeClr val="tx1"/>
                </a:solidFill>
              </a:rPr>
              <a:t>Future usage – likely to use europeana in the future</a:t>
            </a:r>
          </a:p>
        </p:txBody>
      </p:sp>
      <p:sp>
        <p:nvSpPr>
          <p:cNvPr id="44" name="Rounded Rectangle 43"/>
          <p:cNvSpPr/>
          <p:nvPr/>
        </p:nvSpPr>
        <p:spPr>
          <a:xfrm>
            <a:off x="1046607" y="4462218"/>
            <a:ext cx="826550" cy="363299"/>
          </a:xfrm>
          <a:prstGeom prst="roundRect">
            <a:avLst/>
          </a:prstGeom>
          <a:solidFill>
            <a:schemeClr val="bg1">
              <a:lumMod val="85000"/>
            </a:schemeClr>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nl-BE" sz="1200" b="1" dirty="0" smtClean="0">
                <a:solidFill>
                  <a:schemeClr val="tx1"/>
                </a:solidFill>
              </a:rPr>
              <a:t>Total W2</a:t>
            </a:r>
          </a:p>
        </p:txBody>
      </p:sp>
      <p:sp>
        <p:nvSpPr>
          <p:cNvPr id="48" name="Rectangle 47"/>
          <p:cNvSpPr/>
          <p:nvPr/>
        </p:nvSpPr>
        <p:spPr>
          <a:xfrm rot="508384">
            <a:off x="7529275" y="1535538"/>
            <a:ext cx="1380242" cy="338554"/>
          </a:xfrm>
          <a:prstGeom prst="rect">
            <a:avLst/>
          </a:prstGeom>
        </p:spPr>
        <p:txBody>
          <a:bodyPr wrap="square">
            <a:spAutoFit/>
          </a:bodyPr>
          <a:lstStyle/>
          <a:p>
            <a:r>
              <a:rPr lang="en-GB" sz="800" dirty="0" smtClean="0">
                <a:latin typeface="Arial" pitchFamily="34" charset="0"/>
                <a:cs typeface="Arial" pitchFamily="34" charset="0"/>
              </a:rPr>
              <a:t>P6M = Past 6 months</a:t>
            </a:r>
          </a:p>
          <a:p>
            <a:r>
              <a:rPr lang="en-GB" sz="800" dirty="0" smtClean="0">
                <a:latin typeface="Arial" pitchFamily="34" charset="0"/>
                <a:cs typeface="Arial" pitchFamily="34" charset="0"/>
              </a:rPr>
              <a:t>Base: Total sample W2</a:t>
            </a:r>
          </a:p>
        </p:txBody>
      </p:sp>
      <p:graphicFrame>
        <p:nvGraphicFramePr>
          <p:cNvPr id="27" name="Chart 26"/>
          <p:cNvGraphicFramePr>
            <a:graphicFrameLocks/>
          </p:cNvGraphicFramePr>
          <p:nvPr>
            <p:extLst>
              <p:ext uri="{D42A27DB-BD31-4B8C-83A1-F6EECF244321}">
                <p14:modId xmlns:p14="http://schemas.microsoft.com/office/powerpoint/2010/main" val="836969830"/>
              </p:ext>
            </p:extLst>
          </p:nvPr>
        </p:nvGraphicFramePr>
        <p:xfrm>
          <a:off x="1239520" y="2527684"/>
          <a:ext cx="6680258" cy="213311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p:cNvSpPr txBox="1"/>
          <p:nvPr/>
        </p:nvSpPr>
        <p:spPr>
          <a:xfrm>
            <a:off x="3504258" y="2080562"/>
            <a:ext cx="1830684" cy="230832"/>
          </a:xfrm>
          <a:prstGeom prst="rect">
            <a:avLst/>
          </a:prstGeom>
          <a:noFill/>
        </p:spPr>
        <p:txBody>
          <a:bodyPr wrap="square" rtlCol="0">
            <a:spAutoFit/>
          </a:bodyPr>
          <a:lstStyle/>
          <a:p>
            <a:r>
              <a:rPr lang="en-GB" sz="900" dirty="0" smtClean="0">
                <a:solidFill>
                  <a:schemeClr val="bg1">
                    <a:lumMod val="50000"/>
                  </a:schemeClr>
                </a:solidFill>
              </a:rPr>
              <a:t>Top 2 box % - very/quite likely</a:t>
            </a:r>
            <a:endParaRPr lang="en-GB" sz="900" dirty="0">
              <a:solidFill>
                <a:schemeClr val="bg1">
                  <a:lumMod val="50000"/>
                </a:schemeClr>
              </a:solidFill>
            </a:endParaRPr>
          </a:p>
        </p:txBody>
      </p:sp>
      <p:sp>
        <p:nvSpPr>
          <p:cNvPr id="30" name="TextBox 29"/>
          <p:cNvSpPr txBox="1"/>
          <p:nvPr/>
        </p:nvSpPr>
        <p:spPr>
          <a:xfrm rot="2859379">
            <a:off x="2019254" y="5051875"/>
            <a:ext cx="1830684" cy="230832"/>
          </a:xfrm>
          <a:prstGeom prst="rect">
            <a:avLst/>
          </a:prstGeom>
          <a:noFill/>
        </p:spPr>
        <p:txBody>
          <a:bodyPr wrap="square" rtlCol="0">
            <a:spAutoFit/>
          </a:bodyPr>
          <a:lstStyle/>
          <a:p>
            <a:r>
              <a:rPr lang="en-GB" sz="900" dirty="0" smtClean="0"/>
              <a:t>Aware of Europeana</a:t>
            </a:r>
            <a:endParaRPr lang="en-GB" sz="900" dirty="0"/>
          </a:p>
        </p:txBody>
      </p:sp>
      <p:sp>
        <p:nvSpPr>
          <p:cNvPr id="31" name="TextBox 30"/>
          <p:cNvSpPr txBox="1"/>
          <p:nvPr/>
        </p:nvSpPr>
        <p:spPr>
          <a:xfrm rot="2859379">
            <a:off x="2588915" y="5051875"/>
            <a:ext cx="1830684" cy="230832"/>
          </a:xfrm>
          <a:prstGeom prst="rect">
            <a:avLst/>
          </a:prstGeom>
          <a:noFill/>
        </p:spPr>
        <p:txBody>
          <a:bodyPr wrap="square" rtlCol="0">
            <a:spAutoFit/>
          </a:bodyPr>
          <a:lstStyle/>
          <a:p>
            <a:r>
              <a:rPr lang="en-GB" sz="900" dirty="0" smtClean="0"/>
              <a:t>Not aware of Europeana</a:t>
            </a:r>
            <a:endParaRPr lang="en-GB" sz="900" dirty="0"/>
          </a:p>
        </p:txBody>
      </p:sp>
      <p:sp>
        <p:nvSpPr>
          <p:cNvPr id="32" name="TextBox 31"/>
          <p:cNvSpPr txBox="1"/>
          <p:nvPr/>
        </p:nvSpPr>
        <p:spPr>
          <a:xfrm rot="2859379">
            <a:off x="3418675" y="5051875"/>
            <a:ext cx="1830684" cy="230832"/>
          </a:xfrm>
          <a:prstGeom prst="rect">
            <a:avLst/>
          </a:prstGeom>
          <a:noFill/>
        </p:spPr>
        <p:txBody>
          <a:bodyPr wrap="square" rtlCol="0">
            <a:spAutoFit/>
          </a:bodyPr>
          <a:lstStyle/>
          <a:p>
            <a:r>
              <a:rPr lang="en-GB" sz="900" dirty="0" smtClean="0"/>
              <a:t>Very interested in culture</a:t>
            </a:r>
            <a:endParaRPr lang="en-GB" sz="900" dirty="0"/>
          </a:p>
        </p:txBody>
      </p:sp>
      <p:sp>
        <p:nvSpPr>
          <p:cNvPr id="33" name="TextBox 32"/>
          <p:cNvSpPr txBox="1"/>
          <p:nvPr/>
        </p:nvSpPr>
        <p:spPr>
          <a:xfrm rot="2859379">
            <a:off x="3960557" y="5051875"/>
            <a:ext cx="1830684" cy="230832"/>
          </a:xfrm>
          <a:prstGeom prst="rect">
            <a:avLst/>
          </a:prstGeom>
          <a:noFill/>
        </p:spPr>
        <p:txBody>
          <a:bodyPr wrap="square" rtlCol="0">
            <a:spAutoFit/>
          </a:bodyPr>
          <a:lstStyle/>
          <a:p>
            <a:r>
              <a:rPr lang="en-GB" sz="900" dirty="0" smtClean="0"/>
              <a:t>Quite interested in culture</a:t>
            </a:r>
            <a:endParaRPr lang="en-GB" sz="900" dirty="0"/>
          </a:p>
        </p:txBody>
      </p:sp>
      <p:sp>
        <p:nvSpPr>
          <p:cNvPr id="34" name="TextBox 33"/>
          <p:cNvSpPr txBox="1"/>
          <p:nvPr/>
        </p:nvSpPr>
        <p:spPr>
          <a:xfrm rot="2859379">
            <a:off x="4883454" y="5051875"/>
            <a:ext cx="1830684" cy="230832"/>
          </a:xfrm>
          <a:prstGeom prst="rect">
            <a:avLst/>
          </a:prstGeom>
          <a:noFill/>
        </p:spPr>
        <p:txBody>
          <a:bodyPr wrap="square" rtlCol="0">
            <a:spAutoFit/>
          </a:bodyPr>
          <a:lstStyle/>
          <a:p>
            <a:r>
              <a:rPr lang="en-GB" sz="900" dirty="0" smtClean="0"/>
              <a:t>Interested in campaign topic</a:t>
            </a:r>
            <a:endParaRPr lang="en-GB" sz="900" dirty="0"/>
          </a:p>
        </p:txBody>
      </p:sp>
      <p:sp>
        <p:nvSpPr>
          <p:cNvPr id="39" name="TextBox 38"/>
          <p:cNvSpPr txBox="1"/>
          <p:nvPr/>
        </p:nvSpPr>
        <p:spPr>
          <a:xfrm rot="2859379">
            <a:off x="5416869" y="5051875"/>
            <a:ext cx="1830684" cy="230832"/>
          </a:xfrm>
          <a:prstGeom prst="rect">
            <a:avLst/>
          </a:prstGeom>
          <a:noFill/>
        </p:spPr>
        <p:txBody>
          <a:bodyPr wrap="square" rtlCol="0">
            <a:spAutoFit/>
          </a:bodyPr>
          <a:lstStyle/>
          <a:p>
            <a:r>
              <a:rPr lang="en-GB" sz="900" dirty="0" smtClean="0"/>
              <a:t>Not interested </a:t>
            </a:r>
            <a:endParaRPr lang="en-GB" sz="900" dirty="0"/>
          </a:p>
        </p:txBody>
      </p:sp>
      <p:sp>
        <p:nvSpPr>
          <p:cNvPr id="40" name="TextBox 39"/>
          <p:cNvSpPr txBox="1"/>
          <p:nvPr/>
        </p:nvSpPr>
        <p:spPr>
          <a:xfrm rot="2859379">
            <a:off x="6385311" y="5051875"/>
            <a:ext cx="1830684" cy="230832"/>
          </a:xfrm>
          <a:prstGeom prst="rect">
            <a:avLst/>
          </a:prstGeom>
          <a:noFill/>
        </p:spPr>
        <p:txBody>
          <a:bodyPr wrap="square" rtlCol="0">
            <a:spAutoFit/>
          </a:bodyPr>
          <a:lstStyle/>
          <a:p>
            <a:r>
              <a:rPr lang="en-GB" sz="900" dirty="0" smtClean="0"/>
              <a:t>Aware of campaign</a:t>
            </a:r>
            <a:endParaRPr lang="en-GB" sz="900" dirty="0"/>
          </a:p>
        </p:txBody>
      </p:sp>
      <p:sp>
        <p:nvSpPr>
          <p:cNvPr id="47" name="TextBox 46"/>
          <p:cNvSpPr txBox="1"/>
          <p:nvPr/>
        </p:nvSpPr>
        <p:spPr>
          <a:xfrm rot="2859379">
            <a:off x="6918726" y="5051875"/>
            <a:ext cx="1830684" cy="230832"/>
          </a:xfrm>
          <a:prstGeom prst="rect">
            <a:avLst/>
          </a:prstGeom>
          <a:noFill/>
        </p:spPr>
        <p:txBody>
          <a:bodyPr wrap="square" rtlCol="0">
            <a:spAutoFit/>
          </a:bodyPr>
          <a:lstStyle/>
          <a:p>
            <a:r>
              <a:rPr lang="en-GB" sz="900" dirty="0" smtClean="0"/>
              <a:t>Not aware </a:t>
            </a:r>
            <a:endParaRPr lang="en-GB" sz="900" dirty="0"/>
          </a:p>
        </p:txBody>
      </p:sp>
      <p:cxnSp>
        <p:nvCxnSpPr>
          <p:cNvPr id="6" name="Straight Connector 5"/>
          <p:cNvCxnSpPr/>
          <p:nvPr/>
        </p:nvCxnSpPr>
        <p:spPr>
          <a:xfrm>
            <a:off x="1239520" y="2633133"/>
            <a:ext cx="6412807" cy="8467"/>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15900" y="2310057"/>
            <a:ext cx="840187" cy="253916"/>
          </a:xfrm>
          <a:prstGeom prst="rect">
            <a:avLst/>
          </a:prstGeom>
          <a:noFill/>
        </p:spPr>
        <p:txBody>
          <a:bodyPr wrap="square" rtlCol="0">
            <a:spAutoFit/>
          </a:bodyPr>
          <a:lstStyle/>
          <a:p>
            <a:pPr algn="ctr"/>
            <a:r>
              <a:rPr lang="en-GB" sz="1050" b="1" dirty="0" smtClean="0"/>
              <a:t>Index</a:t>
            </a:r>
            <a:endParaRPr lang="en-GB" sz="1050" b="1" dirty="0"/>
          </a:p>
        </p:txBody>
      </p:sp>
      <p:sp>
        <p:nvSpPr>
          <p:cNvPr id="50" name="TextBox 49"/>
          <p:cNvSpPr txBox="1"/>
          <p:nvPr/>
        </p:nvSpPr>
        <p:spPr>
          <a:xfrm>
            <a:off x="2431026" y="2326979"/>
            <a:ext cx="678307" cy="253916"/>
          </a:xfrm>
          <a:prstGeom prst="rect">
            <a:avLst/>
          </a:prstGeom>
          <a:noFill/>
        </p:spPr>
        <p:txBody>
          <a:bodyPr wrap="square" rtlCol="0">
            <a:spAutoFit/>
          </a:bodyPr>
          <a:lstStyle/>
          <a:p>
            <a:r>
              <a:rPr lang="en-GB" sz="1050" b="1" dirty="0" smtClean="0"/>
              <a:t>1.25</a:t>
            </a:r>
            <a:endParaRPr lang="en-GB" sz="1050" b="1" dirty="0"/>
          </a:p>
        </p:txBody>
      </p:sp>
      <p:sp>
        <p:nvSpPr>
          <p:cNvPr id="52" name="TextBox 51"/>
          <p:cNvSpPr txBox="1"/>
          <p:nvPr/>
        </p:nvSpPr>
        <p:spPr>
          <a:xfrm>
            <a:off x="3845408" y="2326979"/>
            <a:ext cx="678307" cy="253916"/>
          </a:xfrm>
          <a:prstGeom prst="rect">
            <a:avLst/>
          </a:prstGeom>
          <a:noFill/>
        </p:spPr>
        <p:txBody>
          <a:bodyPr wrap="square" rtlCol="0">
            <a:spAutoFit/>
          </a:bodyPr>
          <a:lstStyle/>
          <a:p>
            <a:r>
              <a:rPr lang="en-GB" sz="1050" b="1" dirty="0" smtClean="0"/>
              <a:t>1.22</a:t>
            </a:r>
            <a:endParaRPr lang="en-GB" sz="1050" b="1" dirty="0"/>
          </a:p>
        </p:txBody>
      </p:sp>
      <p:sp>
        <p:nvSpPr>
          <p:cNvPr id="41" name="TextBox 40"/>
          <p:cNvSpPr txBox="1"/>
          <p:nvPr/>
        </p:nvSpPr>
        <p:spPr>
          <a:xfrm>
            <a:off x="5276325" y="2326973"/>
            <a:ext cx="678307" cy="253916"/>
          </a:xfrm>
          <a:prstGeom prst="rect">
            <a:avLst/>
          </a:prstGeom>
          <a:noFill/>
        </p:spPr>
        <p:txBody>
          <a:bodyPr wrap="square" rtlCol="0">
            <a:spAutoFit/>
          </a:bodyPr>
          <a:lstStyle/>
          <a:p>
            <a:r>
              <a:rPr lang="en-GB" sz="1050" b="1" dirty="0" smtClean="0"/>
              <a:t>1.39</a:t>
            </a:r>
            <a:endParaRPr lang="en-GB" sz="1050" b="1" dirty="0"/>
          </a:p>
        </p:txBody>
      </p:sp>
      <p:sp>
        <p:nvSpPr>
          <p:cNvPr id="43" name="TextBox 42"/>
          <p:cNvSpPr txBox="1"/>
          <p:nvPr/>
        </p:nvSpPr>
        <p:spPr>
          <a:xfrm>
            <a:off x="6715709" y="2326967"/>
            <a:ext cx="678307" cy="253916"/>
          </a:xfrm>
          <a:prstGeom prst="rect">
            <a:avLst/>
          </a:prstGeom>
          <a:noFill/>
        </p:spPr>
        <p:txBody>
          <a:bodyPr wrap="square" rtlCol="0">
            <a:spAutoFit/>
          </a:bodyPr>
          <a:lstStyle/>
          <a:p>
            <a:r>
              <a:rPr lang="en-GB" sz="1050" b="1" dirty="0" smtClean="0"/>
              <a:t>1.27</a:t>
            </a:r>
            <a:endParaRPr lang="en-GB" sz="1050" b="1" dirty="0"/>
          </a:p>
        </p:txBody>
      </p:sp>
    </p:spTree>
    <p:extLst>
      <p:ext uri="{BB962C8B-B14F-4D97-AF65-F5344CB8AC3E}">
        <p14:creationId xmlns:p14="http://schemas.microsoft.com/office/powerpoint/2010/main" val="1554185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75"/>
          <a:stretch/>
        </p:blipFill>
        <p:spPr bwMode="auto">
          <a:xfrm>
            <a:off x="-314326" y="-1"/>
            <a:ext cx="677045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a:t>What are people saying about europeana?</a:t>
            </a:r>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966690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ravel&amp;Leisure.png"/>
          <p:cNvPicPr>
            <a:picLocks noChangeAspect="1"/>
          </p:cNvPicPr>
          <p:nvPr/>
        </p:nvPicPr>
        <p:blipFill rotWithShape="1">
          <a:blip r:embed="rId3">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 Placeholder 2"/>
          <p:cNvSpPr>
            <a:spLocks noGrp="1"/>
          </p:cNvSpPr>
          <p:nvPr>
            <p:ph type="body" sz="half" idx="14"/>
          </p:nvPr>
        </p:nvSpPr>
        <p:spPr/>
        <p:txBody>
          <a:bodyPr/>
          <a:lstStyle/>
          <a:p>
            <a:endParaRPr lang="en-GB"/>
          </a:p>
        </p:txBody>
      </p:sp>
      <p:pic>
        <p:nvPicPr>
          <p:cNvPr id="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85000"/>
                    </a14:imgEffect>
                  </a14:imgLayer>
                </a14:imgProps>
              </a:ext>
              <a:ext uri="{28A0092B-C50C-407E-A947-70E740481C1C}">
                <a14:useLocalDpi xmlns:a14="http://schemas.microsoft.com/office/drawing/2010/main" val="0"/>
              </a:ext>
            </a:extLst>
          </a:blip>
          <a:srcRect l="10937"/>
          <a:stretch/>
        </p:blipFill>
        <p:spPr bwMode="auto">
          <a:xfrm>
            <a:off x="-36280" y="-57150"/>
            <a:ext cx="921656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5" name="Rectangle 14"/>
          <p:cNvSpPr/>
          <p:nvPr/>
        </p:nvSpPr>
        <p:spPr>
          <a:xfrm rot="775276">
            <a:off x="7266220" y="364986"/>
            <a:ext cx="1436169"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775276">
            <a:off x="6803754" y="29574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LIKES </a:t>
            </a:r>
            <a:endParaRPr lang="nl-BE" b="1" dirty="0">
              <a:solidFill>
                <a:schemeClr val="bg1"/>
              </a:solidFill>
              <a:latin typeface="Arial Black" pitchFamily="34" charset="0"/>
              <a:cs typeface="Arial" pitchFamily="34" charset="0"/>
            </a:endParaRPr>
          </a:p>
        </p:txBody>
      </p:sp>
      <p:pic>
        <p:nvPicPr>
          <p:cNvPr id="1026" name="Picture 2" descr="http://www.psdgraphics.com/file/thumbs-up-button.jpg">
            <a:hlinkClick r:id="rId10"/>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8632" y="285415"/>
            <a:ext cx="1117492" cy="89324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4299" y="5704612"/>
            <a:ext cx="8124826" cy="338554"/>
          </a:xfrm>
          <a:prstGeom prst="rect">
            <a:avLst/>
          </a:prstGeom>
        </p:spPr>
        <p:txBody>
          <a:bodyPr wrap="square">
            <a:spAutoFit/>
          </a:bodyPr>
          <a:lstStyle/>
          <a:p>
            <a:r>
              <a:rPr lang="en-GB" sz="800" dirty="0">
                <a:solidFill>
                  <a:schemeClr val="bg1"/>
                </a:solidFill>
                <a:latin typeface="Arial" pitchFamily="34" charset="0"/>
                <a:cs typeface="Arial" pitchFamily="34" charset="0"/>
              </a:rPr>
              <a:t>Why are you likely to visit the site again?  What made makes you want to come back</a:t>
            </a:r>
            <a:r>
              <a:rPr lang="en-GB" sz="800" dirty="0" smtClean="0">
                <a:solidFill>
                  <a:schemeClr val="bg1"/>
                </a:solidFill>
                <a:latin typeface="Arial" pitchFamily="34" charset="0"/>
                <a:cs typeface="Arial" pitchFamily="34" charset="0"/>
              </a:rPr>
              <a:t>?</a:t>
            </a:r>
          </a:p>
          <a:p>
            <a:r>
              <a:rPr lang="en-GB" sz="800" dirty="0" smtClean="0">
                <a:solidFill>
                  <a:schemeClr val="bg1"/>
                </a:solidFill>
                <a:latin typeface="Arial" pitchFamily="34" charset="0"/>
                <a:cs typeface="Arial" pitchFamily="34" charset="0"/>
              </a:rPr>
              <a:t>Base: Very / quite likely to visit europeana again n=451</a:t>
            </a:r>
          </a:p>
        </p:txBody>
      </p:sp>
      <p:sp>
        <p:nvSpPr>
          <p:cNvPr id="18" name="Rectangle 17"/>
          <p:cNvSpPr/>
          <p:nvPr/>
        </p:nvSpPr>
        <p:spPr>
          <a:xfrm>
            <a:off x="-36280" y="224806"/>
            <a:ext cx="6951430" cy="120305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1. </a:t>
            </a:r>
            <a:r>
              <a:rPr lang="nl-BE" sz="2000" b="1" i="1" dirty="0" smtClean="0">
                <a:solidFill>
                  <a:srgbClr val="FFFFFF"/>
                </a:solidFill>
              </a:rPr>
              <a:t>Interesting &amp; useful content</a:t>
            </a:r>
          </a:p>
          <a:p>
            <a:pPr marL="179388">
              <a:defRPr/>
            </a:pPr>
            <a:r>
              <a:rPr lang="nl-BE" sz="2000" b="1" i="1" dirty="0" smtClean="0">
                <a:solidFill>
                  <a:srgbClr val="FFFFFF"/>
                </a:solidFill>
                <a:latin typeface="Georgia" pitchFamily="18" charset="0"/>
              </a:rPr>
              <a:t>“</a:t>
            </a:r>
            <a:r>
              <a:rPr lang="en-GB" sz="1400" b="1" i="1" dirty="0">
                <a:solidFill>
                  <a:srgbClr val="FFFFFF"/>
                </a:solidFill>
                <a:latin typeface="Georgia" pitchFamily="18" charset="0"/>
              </a:rPr>
              <a:t>It is very clear, intriguing and interesting. It is about many fascinating topics. It is mysterious, appealing and mesmerizing. A lot of topics interest me</a:t>
            </a:r>
            <a:r>
              <a:rPr lang="en-GB" sz="1400" b="1" i="1" dirty="0" smtClean="0">
                <a:solidFill>
                  <a:srgbClr val="FFFFFF"/>
                </a:solidFill>
                <a:latin typeface="Georgia" pitchFamily="18" charset="0"/>
              </a:rPr>
              <a:t>.”</a:t>
            </a:r>
            <a:endParaRPr lang="en-US" sz="1100" i="1" dirty="0">
              <a:solidFill>
                <a:srgbClr val="FFFFFF"/>
              </a:solidFill>
              <a:latin typeface="Georgia" pitchFamily="18" charset="0"/>
            </a:endParaRPr>
          </a:p>
        </p:txBody>
      </p:sp>
      <p:sp>
        <p:nvSpPr>
          <p:cNvPr id="20" name="Rectangle 19"/>
          <p:cNvSpPr/>
          <p:nvPr/>
        </p:nvSpPr>
        <p:spPr>
          <a:xfrm>
            <a:off x="-36280" y="1605931"/>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2</a:t>
            </a:r>
            <a:r>
              <a:rPr lang="nl-BE" sz="2000" b="1" i="1" dirty="0" smtClean="0">
                <a:solidFill>
                  <a:srgbClr val="FF33CC"/>
                </a:solidFill>
              </a:rPr>
              <a:t>. </a:t>
            </a:r>
            <a:r>
              <a:rPr lang="nl-BE" sz="2000" b="1" i="1" dirty="0" smtClean="0">
                <a:solidFill>
                  <a:srgbClr val="FFFFFF"/>
                </a:solidFill>
              </a:rPr>
              <a:t>To seek information &amp; to be informed – general or in relation to a </a:t>
            </a:r>
            <a:r>
              <a:rPr lang="nl-BE" sz="2000" b="1" i="1" dirty="0" err="1" smtClean="0">
                <a:solidFill>
                  <a:srgbClr val="FFFFFF"/>
                </a:solidFill>
              </a:rPr>
              <a:t>specific</a:t>
            </a:r>
            <a:r>
              <a:rPr lang="nl-BE" sz="2000" b="1" i="1" dirty="0" smtClean="0">
                <a:solidFill>
                  <a:srgbClr val="FFFFFF"/>
                </a:solidFill>
              </a:rPr>
              <a:t> event/exhibition etc.</a:t>
            </a:r>
          </a:p>
        </p:txBody>
      </p:sp>
      <p:sp>
        <p:nvSpPr>
          <p:cNvPr id="21" name="Rectangle 20"/>
          <p:cNvSpPr/>
          <p:nvPr/>
        </p:nvSpPr>
        <p:spPr>
          <a:xfrm>
            <a:off x="-18139" y="3531991"/>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4</a:t>
            </a:r>
            <a:r>
              <a:rPr lang="nl-BE" sz="2000" b="1" i="1" dirty="0" smtClean="0">
                <a:solidFill>
                  <a:srgbClr val="FF33CC"/>
                </a:solidFill>
              </a:rPr>
              <a:t>. </a:t>
            </a:r>
            <a:r>
              <a:rPr lang="nl-BE" sz="2000" b="1" i="1" dirty="0" smtClean="0">
                <a:solidFill>
                  <a:srgbClr val="FFFFFF"/>
                </a:solidFill>
              </a:rPr>
              <a:t>To  learn...to expand current knowledge or to explore the site in more detail.</a:t>
            </a:r>
          </a:p>
        </p:txBody>
      </p:sp>
      <p:sp>
        <p:nvSpPr>
          <p:cNvPr id="22" name="Rectangle 21"/>
          <p:cNvSpPr/>
          <p:nvPr/>
        </p:nvSpPr>
        <p:spPr>
          <a:xfrm>
            <a:off x="-19048" y="2569074"/>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3</a:t>
            </a:r>
            <a:r>
              <a:rPr lang="nl-BE" sz="2000" b="1" i="1" dirty="0" smtClean="0">
                <a:solidFill>
                  <a:srgbClr val="FF33CC"/>
                </a:solidFill>
              </a:rPr>
              <a:t>. </a:t>
            </a:r>
            <a:r>
              <a:rPr lang="nl-BE" sz="2000" b="1" i="1" dirty="0" smtClean="0">
                <a:solidFill>
                  <a:srgbClr val="FFFFFF"/>
                </a:solidFill>
              </a:rPr>
              <a:t>Is detailed and complete with a wealth of information</a:t>
            </a:r>
          </a:p>
        </p:txBody>
      </p:sp>
      <p:sp>
        <p:nvSpPr>
          <p:cNvPr id="23" name="Rectangle 22"/>
          <p:cNvSpPr/>
          <p:nvPr/>
        </p:nvSpPr>
        <p:spPr>
          <a:xfrm>
            <a:off x="-36280" y="4542533"/>
            <a:ext cx="9180278" cy="82956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5. </a:t>
            </a:r>
            <a:r>
              <a:rPr lang="nl-BE" sz="2000" b="1" i="1" dirty="0" smtClean="0">
                <a:solidFill>
                  <a:srgbClr val="FFFFFF"/>
                </a:solidFill>
              </a:rPr>
              <a:t>Easy to use and has relevent content</a:t>
            </a:r>
          </a:p>
        </p:txBody>
      </p:sp>
    </p:spTree>
    <p:extLst>
      <p:ext uri="{BB962C8B-B14F-4D97-AF65-F5344CB8AC3E}">
        <p14:creationId xmlns:p14="http://schemas.microsoft.com/office/powerpoint/2010/main" val="3460250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ravel&amp;Leisure.png"/>
          <p:cNvPicPr>
            <a:picLocks noChangeAspect="1"/>
          </p:cNvPicPr>
          <p:nvPr/>
        </p:nvPicPr>
        <p:blipFill rotWithShape="1">
          <a:blip r:embed="rId2">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3" name="Text Placeholder 2"/>
          <p:cNvSpPr>
            <a:spLocks noGrp="1"/>
          </p:cNvSpPr>
          <p:nvPr>
            <p:ph type="body" sz="half" idx="14"/>
          </p:nvPr>
        </p:nvSpPr>
        <p:spPr/>
        <p:txBody>
          <a:bodyPr/>
          <a:lstStyle/>
          <a:p>
            <a:endParaRPr lang="en-GB"/>
          </a:p>
        </p:txBody>
      </p:sp>
      <p:pic>
        <p:nvPicPr>
          <p:cNvPr id="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85000"/>
                    </a14:imgEffect>
                  </a14:imgLayer>
                </a14:imgProps>
              </a:ext>
              <a:ext uri="{28A0092B-C50C-407E-A947-70E740481C1C}">
                <a14:useLocalDpi xmlns:a14="http://schemas.microsoft.com/office/drawing/2010/main" val="0"/>
              </a:ext>
            </a:extLst>
          </a:blip>
          <a:srcRect l="10937"/>
          <a:stretch/>
        </p:blipFill>
        <p:spPr bwMode="auto">
          <a:xfrm>
            <a:off x="-36280" y="0"/>
            <a:ext cx="921656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10" name="Picture 9" descr="Travel&amp;Leisur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11" name="Picture 10" descr="InSitesConsul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13" name="Rectangle 12"/>
          <p:cNvSpPr/>
          <p:nvPr/>
        </p:nvSpPr>
        <p:spPr>
          <a:xfrm>
            <a:off x="-45804" y="539131"/>
            <a:ext cx="6553197" cy="100391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1. </a:t>
            </a:r>
            <a:r>
              <a:rPr lang="nl-BE" sz="2000" b="1" i="1" dirty="0" smtClean="0">
                <a:solidFill>
                  <a:srgbClr val="FFFFFF"/>
                </a:solidFill>
              </a:rPr>
              <a:t>Language issues/constraints</a:t>
            </a:r>
          </a:p>
          <a:p>
            <a:pPr marL="179388">
              <a:defRPr/>
            </a:pPr>
            <a:r>
              <a:rPr lang="nl-BE" sz="2000" b="1" i="1" dirty="0" smtClean="0">
                <a:solidFill>
                  <a:srgbClr val="FFFFFF"/>
                </a:solidFill>
                <a:latin typeface="Georgia" pitchFamily="18" charset="0"/>
              </a:rPr>
              <a:t>“</a:t>
            </a:r>
            <a:r>
              <a:rPr lang="en-GB" sz="1400" b="1" i="1" dirty="0">
                <a:solidFill>
                  <a:srgbClr val="FFFFFF"/>
                </a:solidFill>
                <a:latin typeface="Georgia" pitchFamily="18" charset="0"/>
              </a:rPr>
              <a:t>It can not be fully translated into Polish, even after I tried several times.</a:t>
            </a:r>
            <a:endParaRPr lang="en-US" sz="1100" i="1" dirty="0">
              <a:solidFill>
                <a:srgbClr val="FFFFFF"/>
              </a:solidFill>
              <a:latin typeface="Georgia" pitchFamily="18" charset="0"/>
            </a:endParaRPr>
          </a:p>
        </p:txBody>
      </p:sp>
      <p:sp>
        <p:nvSpPr>
          <p:cNvPr id="15" name="Rectangle 14"/>
          <p:cNvSpPr/>
          <p:nvPr/>
        </p:nvSpPr>
        <p:spPr>
          <a:xfrm rot="775276">
            <a:off x="6868308" y="469812"/>
            <a:ext cx="185352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TextBox 15"/>
          <p:cNvSpPr txBox="1"/>
          <p:nvPr/>
        </p:nvSpPr>
        <p:spPr>
          <a:xfrm rot="775276">
            <a:off x="6803754" y="429098"/>
            <a:ext cx="1494086"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DISLIKES </a:t>
            </a:r>
            <a:endParaRPr lang="nl-BE" b="1" dirty="0">
              <a:solidFill>
                <a:schemeClr val="bg1"/>
              </a:solidFill>
              <a:latin typeface="Arial Black" pitchFamily="34" charset="0"/>
              <a:cs typeface="Arial" pitchFamily="34" charset="0"/>
            </a:endParaRPr>
          </a:p>
        </p:txBody>
      </p:sp>
      <p:pic>
        <p:nvPicPr>
          <p:cNvPr id="2055" name="Picture 7" descr="http://eyeshareinfo.com/wp-content/uploads/2013/03/Thumbs-down-red-070313.pn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678" l="7813" r="100000"/>
                    </a14:imgEffect>
                  </a14:imgLayer>
                </a14:imgProps>
              </a:ext>
              <a:ext uri="{28A0092B-C50C-407E-A947-70E740481C1C}">
                <a14:useLocalDpi xmlns:a14="http://schemas.microsoft.com/office/drawing/2010/main" val="0"/>
              </a:ext>
            </a:extLst>
          </a:blip>
          <a:srcRect/>
          <a:stretch>
            <a:fillRect/>
          </a:stretch>
        </p:blipFill>
        <p:spPr bwMode="auto">
          <a:xfrm>
            <a:off x="8209464" y="434356"/>
            <a:ext cx="802633" cy="75497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5249" y="5761762"/>
            <a:ext cx="8124826" cy="338554"/>
          </a:xfrm>
          <a:prstGeom prst="rect">
            <a:avLst/>
          </a:prstGeom>
        </p:spPr>
        <p:txBody>
          <a:bodyPr wrap="square">
            <a:spAutoFit/>
          </a:bodyPr>
          <a:lstStyle/>
          <a:p>
            <a:r>
              <a:rPr lang="en-GB" sz="800" dirty="0">
                <a:solidFill>
                  <a:schemeClr val="bg1"/>
                </a:solidFill>
                <a:latin typeface="Arial" pitchFamily="34" charset="0"/>
                <a:cs typeface="Arial" pitchFamily="34" charset="0"/>
              </a:rPr>
              <a:t>Why are you not likely to visit the site again?  What did you not like about the site</a:t>
            </a:r>
            <a:r>
              <a:rPr lang="en-GB" sz="800" dirty="0" smtClean="0">
                <a:solidFill>
                  <a:schemeClr val="bg1"/>
                </a:solidFill>
                <a:latin typeface="Arial" pitchFamily="34" charset="0"/>
                <a:cs typeface="Arial" pitchFamily="34" charset="0"/>
              </a:rPr>
              <a:t>?.</a:t>
            </a:r>
          </a:p>
          <a:p>
            <a:r>
              <a:rPr lang="en-GB" sz="800" dirty="0" smtClean="0">
                <a:solidFill>
                  <a:schemeClr val="bg1"/>
                </a:solidFill>
                <a:latin typeface="Arial" pitchFamily="34" charset="0"/>
                <a:cs typeface="Arial" pitchFamily="34" charset="0"/>
              </a:rPr>
              <a:t>Base: Not very likely / not at all likely to visit europeana again n=107</a:t>
            </a:r>
          </a:p>
        </p:txBody>
      </p:sp>
      <p:sp>
        <p:nvSpPr>
          <p:cNvPr id="20" name="Rectangle 19"/>
          <p:cNvSpPr/>
          <p:nvPr/>
        </p:nvSpPr>
        <p:spPr>
          <a:xfrm>
            <a:off x="-36279" y="2805650"/>
            <a:ext cx="9180278" cy="756268"/>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3</a:t>
            </a:r>
            <a:r>
              <a:rPr lang="nl-BE" sz="2000" b="1" i="1" dirty="0" smtClean="0">
                <a:solidFill>
                  <a:srgbClr val="FF33CC"/>
                </a:solidFill>
              </a:rPr>
              <a:t>. </a:t>
            </a:r>
            <a:r>
              <a:rPr lang="nl-BE" sz="2000" b="1" i="1" dirty="0">
                <a:solidFill>
                  <a:srgbClr val="FFFFFF"/>
                </a:solidFill>
              </a:rPr>
              <a:t>User-freindliness  - </a:t>
            </a:r>
            <a:r>
              <a:rPr lang="nl-BE" b="1" i="1" dirty="0" smtClean="0">
                <a:solidFill>
                  <a:srgbClr val="FFFFFF"/>
                </a:solidFill>
              </a:rPr>
              <a:t>“</a:t>
            </a:r>
            <a:r>
              <a:rPr lang="en-GB" b="1" i="1" dirty="0">
                <a:solidFill>
                  <a:srgbClr val="FFFFFF"/>
                </a:solidFill>
              </a:rPr>
              <a:t>Navigation is </a:t>
            </a:r>
            <a:r>
              <a:rPr lang="en-GB" b="1" i="1" dirty="0" smtClean="0">
                <a:solidFill>
                  <a:srgbClr val="FFFFFF"/>
                </a:solidFill>
              </a:rPr>
              <a:t>poor… </a:t>
            </a:r>
            <a:r>
              <a:rPr lang="en-GB" b="1" i="1" dirty="0">
                <a:solidFill>
                  <a:srgbClr val="FFFFFF"/>
                </a:solidFill>
              </a:rPr>
              <a:t>it is difficult for me to find my way on the site, the page is </a:t>
            </a:r>
            <a:r>
              <a:rPr lang="en-GB" b="1" i="1" dirty="0" smtClean="0">
                <a:solidFill>
                  <a:srgbClr val="FFFFFF"/>
                </a:solidFill>
              </a:rPr>
              <a:t>chaotic”</a:t>
            </a:r>
            <a:endParaRPr lang="nl-BE" sz="2000" b="1" i="1" dirty="0" smtClean="0">
              <a:solidFill>
                <a:srgbClr val="FFFFFF"/>
              </a:solidFill>
            </a:endParaRPr>
          </a:p>
        </p:txBody>
      </p:sp>
      <p:sp>
        <p:nvSpPr>
          <p:cNvPr id="21" name="Rectangle 20"/>
          <p:cNvSpPr/>
          <p:nvPr/>
        </p:nvSpPr>
        <p:spPr>
          <a:xfrm>
            <a:off x="-27664" y="4824518"/>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smtClean="0">
                <a:solidFill>
                  <a:srgbClr val="FF33CC"/>
                </a:solidFill>
              </a:rPr>
              <a:t>5. </a:t>
            </a:r>
            <a:r>
              <a:rPr lang="nl-BE" sz="2000" b="1" i="1" dirty="0" smtClean="0">
                <a:solidFill>
                  <a:schemeClr val="bg1"/>
                </a:solidFill>
              </a:rPr>
              <a:t>Layout and design - </a:t>
            </a:r>
            <a:r>
              <a:rPr lang="nl-BE" b="1" i="1" dirty="0" smtClean="0">
                <a:solidFill>
                  <a:schemeClr val="bg1"/>
                </a:solidFill>
              </a:rPr>
              <a:t>“</a:t>
            </a:r>
            <a:r>
              <a:rPr lang="en-GB" b="1" i="1" dirty="0">
                <a:solidFill>
                  <a:schemeClr val="bg1"/>
                </a:solidFill>
              </a:rPr>
              <a:t>It's too simple, i.e. it is only a search engine and a few titles and its appearance is like a typical blog with random </a:t>
            </a:r>
            <a:r>
              <a:rPr lang="en-GB" b="1" i="1" dirty="0" smtClean="0">
                <a:solidFill>
                  <a:schemeClr val="bg1"/>
                </a:solidFill>
              </a:rPr>
              <a:t>articles”</a:t>
            </a:r>
            <a:r>
              <a:rPr lang="nl-BE" b="1" i="1" dirty="0" smtClean="0">
                <a:solidFill>
                  <a:schemeClr val="bg1"/>
                </a:solidFill>
              </a:rPr>
              <a:t> </a:t>
            </a:r>
          </a:p>
        </p:txBody>
      </p:sp>
      <p:sp>
        <p:nvSpPr>
          <p:cNvPr id="22" name="Rectangle 21"/>
          <p:cNvSpPr/>
          <p:nvPr/>
        </p:nvSpPr>
        <p:spPr>
          <a:xfrm>
            <a:off x="-26754" y="1762878"/>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2</a:t>
            </a:r>
            <a:r>
              <a:rPr lang="nl-BE" sz="2000" b="1" i="1" dirty="0" smtClean="0">
                <a:solidFill>
                  <a:srgbClr val="FF33CC"/>
                </a:solidFill>
              </a:rPr>
              <a:t>. </a:t>
            </a:r>
            <a:r>
              <a:rPr lang="nl-BE" sz="2000" b="1" i="1" dirty="0" smtClean="0">
                <a:solidFill>
                  <a:srgbClr val="FFFFFF"/>
                </a:solidFill>
              </a:rPr>
              <a:t>Unclear &amp; complex </a:t>
            </a:r>
            <a:r>
              <a:rPr lang="nl-BE" b="1" i="1" dirty="0" smtClean="0">
                <a:solidFill>
                  <a:srgbClr val="FFFFFF"/>
                </a:solidFill>
              </a:rPr>
              <a:t>– “</a:t>
            </a:r>
            <a:r>
              <a:rPr lang="en-GB" b="1" i="1" dirty="0">
                <a:solidFill>
                  <a:srgbClr val="FFFFFF"/>
                </a:solidFill>
              </a:rPr>
              <a:t>the site is not very user-friendly, I was several minutes on it and couldn't find out anything, I do not know where to look</a:t>
            </a:r>
            <a:r>
              <a:rPr lang="en-GB" b="1" i="1" dirty="0" smtClean="0">
                <a:solidFill>
                  <a:srgbClr val="FFFFFF"/>
                </a:solidFill>
              </a:rPr>
              <a:t>”</a:t>
            </a:r>
            <a:endParaRPr lang="nl-BE" b="1" i="1" dirty="0" smtClean="0">
              <a:solidFill>
                <a:srgbClr val="FFFFFF"/>
              </a:solidFill>
            </a:endParaRPr>
          </a:p>
        </p:txBody>
      </p:sp>
      <p:sp>
        <p:nvSpPr>
          <p:cNvPr id="23" name="Rectangle 22"/>
          <p:cNvSpPr/>
          <p:nvPr/>
        </p:nvSpPr>
        <p:spPr>
          <a:xfrm>
            <a:off x="-36279" y="3781746"/>
            <a:ext cx="9180278" cy="822944"/>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nl-BE" sz="2000" b="1" i="1" dirty="0">
                <a:solidFill>
                  <a:srgbClr val="FF33CC"/>
                </a:solidFill>
              </a:rPr>
              <a:t>4</a:t>
            </a:r>
            <a:r>
              <a:rPr lang="nl-BE" sz="2000" b="1" i="1" dirty="0" smtClean="0">
                <a:solidFill>
                  <a:srgbClr val="FF33CC"/>
                </a:solidFill>
              </a:rPr>
              <a:t>. </a:t>
            </a:r>
            <a:r>
              <a:rPr lang="en-GB" sz="2000" b="1" i="1" dirty="0" smtClean="0">
                <a:solidFill>
                  <a:srgbClr val="FFFFFF"/>
                </a:solidFill>
              </a:rPr>
              <a:t>Prefer other </a:t>
            </a:r>
            <a:r>
              <a:rPr lang="en-GB" sz="2000" b="1" i="1" dirty="0">
                <a:solidFill>
                  <a:srgbClr val="FFFFFF"/>
                </a:solidFill>
              </a:rPr>
              <a:t>sites</a:t>
            </a:r>
            <a:r>
              <a:rPr lang="en-GB" b="1" i="1" dirty="0">
                <a:solidFill>
                  <a:srgbClr val="FFFFFF"/>
                </a:solidFill>
              </a:rPr>
              <a:t> – “All of the information the website contains I can find on other, more friendly </a:t>
            </a:r>
            <a:r>
              <a:rPr lang="en-GB" b="1" i="1" dirty="0" smtClean="0">
                <a:solidFill>
                  <a:srgbClr val="FFFFFF"/>
                </a:solidFill>
              </a:rPr>
              <a:t>sites” </a:t>
            </a:r>
            <a:endParaRPr lang="nl-BE" b="1" i="1" dirty="0" smtClean="0">
              <a:solidFill>
                <a:srgbClr val="FFFFFF"/>
              </a:solidFill>
            </a:endParaRPr>
          </a:p>
        </p:txBody>
      </p:sp>
    </p:spTree>
    <p:extLst>
      <p:ext uri="{BB962C8B-B14F-4D97-AF65-F5344CB8AC3E}">
        <p14:creationId xmlns:p14="http://schemas.microsoft.com/office/powerpoint/2010/main" val="1563473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cdaybook.files.wordpress.com/2013/06/encouragement-road-sign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96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smtClean="0"/>
              <a:t>Encouraging future usage</a:t>
            </a:r>
            <a:endParaRPr lang="en-GB" sz="3600" dirty="0"/>
          </a:p>
          <a:p>
            <a:pPr lvl="0" algn="ctr"/>
            <a:r>
              <a:rPr lang="en-US" sz="2400" dirty="0" smtClean="0"/>
              <a:t>Post-activation</a:t>
            </a:r>
            <a:endParaRPr lang="en-US" sz="2400" dirty="0"/>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6">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6416608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806440"/>
            <a:ext cx="9143996" cy="105156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25" name="Rounded Rectangle 24"/>
          <p:cNvSpPr/>
          <p:nvPr/>
        </p:nvSpPr>
        <p:spPr>
          <a:xfrm>
            <a:off x="368301" y="304826"/>
            <a:ext cx="5613399" cy="5695924"/>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2124403" y="750732"/>
            <a:ext cx="2475246"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Language </a:t>
            </a:r>
            <a:r>
              <a:rPr lang="en-US" b="1" dirty="0" smtClean="0">
                <a:solidFill>
                  <a:schemeClr val="tx2"/>
                </a:solidFill>
                <a:latin typeface="Times New Roman" pitchFamily="18" charset="0"/>
                <a:cs typeface="Times New Roman" pitchFamily="18" charset="0"/>
              </a:rPr>
              <a:t>(35%)</a:t>
            </a:r>
            <a:endParaRPr lang="en-US" sz="2800" b="1" dirty="0">
              <a:solidFill>
                <a:schemeClr val="tx2"/>
              </a:solidFill>
              <a:latin typeface="Times New Roman" pitchFamily="18" charset="0"/>
              <a:cs typeface="Times New Roman" pitchFamily="18" charset="0"/>
            </a:endParaRPr>
          </a:p>
        </p:txBody>
      </p:sp>
      <p:sp>
        <p:nvSpPr>
          <p:cNvPr id="27" name="TextBox 26"/>
          <p:cNvSpPr txBox="1"/>
          <p:nvPr/>
        </p:nvSpPr>
        <p:spPr>
          <a:xfrm>
            <a:off x="1400955" y="1211246"/>
            <a:ext cx="3159968" cy="307777"/>
          </a:xfrm>
          <a:prstGeom prst="rect">
            <a:avLst/>
          </a:prstGeom>
          <a:noFill/>
        </p:spPr>
        <p:txBody>
          <a:bodyPr wrap="square" rtlCol="0">
            <a:spAutoFit/>
          </a:bodyPr>
          <a:lstStyle/>
          <a:p>
            <a:pPr algn="r"/>
            <a:r>
              <a:rPr lang="en-GB" sz="1400" b="1" smtClean="0">
                <a:solidFill>
                  <a:schemeClr val="tx2"/>
                </a:solidFill>
                <a:latin typeface="Arial" pitchFamily="34" charset="0"/>
                <a:cs typeface="Arial" pitchFamily="34" charset="0"/>
              </a:rPr>
              <a:t>Extend/complete translation</a:t>
            </a:r>
            <a:endParaRPr lang="en-GB" sz="1400" b="1">
              <a:solidFill>
                <a:schemeClr val="tx2"/>
              </a:solidFill>
              <a:latin typeface="Arial" pitchFamily="34" charset="0"/>
              <a:cs typeface="Arial" pitchFamily="34" charset="0"/>
            </a:endParaRPr>
          </a:p>
        </p:txBody>
      </p:sp>
      <p:cxnSp>
        <p:nvCxnSpPr>
          <p:cNvPr id="29" name="Straight Connector 28"/>
          <p:cNvCxnSpPr/>
          <p:nvPr/>
        </p:nvCxnSpPr>
        <p:spPr>
          <a:xfrm>
            <a:off x="1971675" y="169133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971675" y="676584"/>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001159" y="990419"/>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nl-BE" sz="2400" b="1" dirty="0"/>
          </a:p>
        </p:txBody>
      </p:sp>
      <p:cxnSp>
        <p:nvCxnSpPr>
          <p:cNvPr id="41" name="Straight Connector 40"/>
          <p:cNvCxnSpPr/>
          <p:nvPr/>
        </p:nvCxnSpPr>
        <p:spPr>
          <a:xfrm>
            <a:off x="1928432" y="270483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957916" y="2003919"/>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2</a:t>
            </a:r>
            <a:endParaRPr lang="nl-BE" sz="2400" b="1" dirty="0"/>
          </a:p>
        </p:txBody>
      </p:sp>
      <p:sp>
        <p:nvSpPr>
          <p:cNvPr id="44" name="TextBox 43"/>
          <p:cNvSpPr txBox="1"/>
          <p:nvPr/>
        </p:nvSpPr>
        <p:spPr>
          <a:xfrm>
            <a:off x="2124403" y="2718296"/>
            <a:ext cx="2436520"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Navigation </a:t>
            </a:r>
            <a:r>
              <a:rPr lang="en-US" b="1" dirty="0" smtClean="0">
                <a:solidFill>
                  <a:schemeClr val="tx2"/>
                </a:solidFill>
                <a:latin typeface="Times New Roman" pitchFamily="18" charset="0"/>
                <a:cs typeface="Times New Roman" pitchFamily="18" charset="0"/>
              </a:rPr>
              <a:t>(6%)</a:t>
            </a:r>
            <a:endParaRPr lang="en-US" sz="2800" b="1" dirty="0">
              <a:solidFill>
                <a:schemeClr val="tx2"/>
              </a:solidFill>
              <a:latin typeface="Times New Roman" pitchFamily="18" charset="0"/>
              <a:cs typeface="Times New Roman" pitchFamily="18" charset="0"/>
            </a:endParaRPr>
          </a:p>
        </p:txBody>
      </p:sp>
      <p:sp>
        <p:nvSpPr>
          <p:cNvPr id="45" name="TextBox 44"/>
          <p:cNvSpPr txBox="1"/>
          <p:nvPr/>
        </p:nvSpPr>
        <p:spPr>
          <a:xfrm>
            <a:off x="1362229" y="3178810"/>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Intuitive &amp; simple</a:t>
            </a:r>
            <a:endParaRPr lang="nl-NL" sz="1400" b="1" dirty="0">
              <a:solidFill>
                <a:schemeClr val="tx2"/>
              </a:solidFill>
              <a:latin typeface="Arial" pitchFamily="34" charset="0"/>
              <a:cs typeface="Arial" pitchFamily="34" charset="0"/>
            </a:endParaRPr>
          </a:p>
        </p:txBody>
      </p:sp>
      <p:cxnSp>
        <p:nvCxnSpPr>
          <p:cNvPr id="46" name="Straight Connector 45"/>
          <p:cNvCxnSpPr/>
          <p:nvPr/>
        </p:nvCxnSpPr>
        <p:spPr>
          <a:xfrm>
            <a:off x="1932949" y="3658903"/>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962433" y="2957983"/>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3</a:t>
            </a:r>
            <a:endParaRPr lang="nl-BE" sz="2400" b="1" dirty="0"/>
          </a:p>
        </p:txBody>
      </p:sp>
      <p:sp>
        <p:nvSpPr>
          <p:cNvPr id="49" name="TextBox 48"/>
          <p:cNvSpPr txBox="1"/>
          <p:nvPr/>
        </p:nvSpPr>
        <p:spPr>
          <a:xfrm>
            <a:off x="2703194" y="3720775"/>
            <a:ext cx="1846808"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Design </a:t>
            </a:r>
            <a:r>
              <a:rPr lang="en-US" b="1" dirty="0" smtClean="0">
                <a:solidFill>
                  <a:schemeClr val="tx2"/>
                </a:solidFill>
                <a:latin typeface="Times New Roman" pitchFamily="18" charset="0"/>
                <a:cs typeface="Times New Roman" pitchFamily="18" charset="0"/>
              </a:rPr>
              <a:t>(5%)</a:t>
            </a:r>
            <a:endParaRPr lang="en-US" sz="2800" b="1" dirty="0">
              <a:solidFill>
                <a:schemeClr val="tx2"/>
              </a:solidFill>
              <a:latin typeface="Times New Roman" pitchFamily="18" charset="0"/>
              <a:cs typeface="Times New Roman" pitchFamily="18" charset="0"/>
            </a:endParaRPr>
          </a:p>
        </p:txBody>
      </p:sp>
      <p:sp>
        <p:nvSpPr>
          <p:cNvPr id="50" name="TextBox 49"/>
          <p:cNvSpPr txBox="1"/>
          <p:nvPr/>
        </p:nvSpPr>
        <p:spPr>
          <a:xfrm>
            <a:off x="1351308" y="4181289"/>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Visually sell yourself</a:t>
            </a:r>
            <a:endParaRPr lang="nl-NL" sz="1400" b="1" dirty="0">
              <a:solidFill>
                <a:schemeClr val="tx2"/>
              </a:solidFill>
              <a:latin typeface="Arial" pitchFamily="34" charset="0"/>
              <a:cs typeface="Arial" pitchFamily="34" charset="0"/>
            </a:endParaRPr>
          </a:p>
        </p:txBody>
      </p:sp>
      <p:sp>
        <p:nvSpPr>
          <p:cNvPr id="53" name="Oval 52"/>
          <p:cNvSpPr/>
          <p:nvPr/>
        </p:nvSpPr>
        <p:spPr>
          <a:xfrm>
            <a:off x="951512" y="3960462"/>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4</a:t>
            </a:r>
            <a:endParaRPr lang="nl-BE" sz="2400" b="1" dirty="0"/>
          </a:p>
        </p:txBody>
      </p:sp>
      <p:sp>
        <p:nvSpPr>
          <p:cNvPr id="54" name="TextBox 53"/>
          <p:cNvSpPr txBox="1"/>
          <p:nvPr/>
        </p:nvSpPr>
        <p:spPr>
          <a:xfrm>
            <a:off x="1455568" y="4722657"/>
            <a:ext cx="3143455" cy="523220"/>
          </a:xfrm>
          <a:prstGeom prst="rect">
            <a:avLst/>
          </a:prstGeom>
          <a:noFill/>
        </p:spPr>
        <p:txBody>
          <a:bodyPr wrap="square" rtlCol="0">
            <a:spAutoFit/>
          </a:bodyPr>
          <a:lstStyle/>
          <a:p>
            <a:pPr algn="r"/>
            <a:r>
              <a:rPr lang="en-GB" sz="2800" b="1" dirty="0" smtClean="0">
                <a:solidFill>
                  <a:schemeClr val="tx2"/>
                </a:solidFill>
                <a:latin typeface="Times New Roman" pitchFamily="18" charset="0"/>
                <a:cs typeface="Times New Roman" pitchFamily="18" charset="0"/>
              </a:rPr>
              <a:t>Search facility </a:t>
            </a:r>
            <a:r>
              <a:rPr lang="en-GB" b="1" dirty="0" smtClean="0">
                <a:solidFill>
                  <a:schemeClr val="tx2"/>
                </a:solidFill>
                <a:latin typeface="Times New Roman" pitchFamily="18" charset="0"/>
                <a:cs typeface="Times New Roman" pitchFamily="18" charset="0"/>
              </a:rPr>
              <a:t>(4%)</a:t>
            </a:r>
            <a:endParaRPr lang="en-GB" sz="2800" b="1" dirty="0">
              <a:solidFill>
                <a:schemeClr val="tx2"/>
              </a:solidFill>
              <a:latin typeface="Times New Roman" pitchFamily="18" charset="0"/>
              <a:cs typeface="Times New Roman" pitchFamily="18" charset="0"/>
            </a:endParaRPr>
          </a:p>
        </p:txBody>
      </p:sp>
      <p:sp>
        <p:nvSpPr>
          <p:cNvPr id="55" name="TextBox 54"/>
          <p:cNvSpPr txBox="1"/>
          <p:nvPr/>
        </p:nvSpPr>
        <p:spPr>
          <a:xfrm>
            <a:off x="1400329" y="5183171"/>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Improved functionality</a:t>
            </a:r>
            <a:endParaRPr lang="nl-NL" sz="1400" b="1" dirty="0">
              <a:solidFill>
                <a:schemeClr val="tx2"/>
              </a:solidFill>
              <a:latin typeface="Arial" pitchFamily="34" charset="0"/>
              <a:cs typeface="Arial" pitchFamily="34" charset="0"/>
            </a:endParaRPr>
          </a:p>
        </p:txBody>
      </p:sp>
      <p:cxnSp>
        <p:nvCxnSpPr>
          <p:cNvPr id="56" name="Straight Connector 55"/>
          <p:cNvCxnSpPr/>
          <p:nvPr/>
        </p:nvCxnSpPr>
        <p:spPr>
          <a:xfrm>
            <a:off x="1971049" y="5663264"/>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971049" y="4648509"/>
            <a:ext cx="254086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1000533" y="4962344"/>
            <a:ext cx="504056" cy="4416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5</a:t>
            </a:r>
          </a:p>
        </p:txBody>
      </p:sp>
      <p:sp>
        <p:nvSpPr>
          <p:cNvPr id="28" name="Rectangle 27"/>
          <p:cNvSpPr/>
          <p:nvPr/>
        </p:nvSpPr>
        <p:spPr>
          <a:xfrm rot="775276">
            <a:off x="5083589" y="370108"/>
            <a:ext cx="225844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0" name="TextBox 29"/>
          <p:cNvSpPr txBox="1"/>
          <p:nvPr/>
        </p:nvSpPr>
        <p:spPr>
          <a:xfrm rot="775276">
            <a:off x="5124192" y="402525"/>
            <a:ext cx="2196402"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ENCOURAGING</a:t>
            </a:r>
            <a:endParaRPr lang="nl-BE" b="1" dirty="0">
              <a:solidFill>
                <a:schemeClr val="bg1"/>
              </a:solidFill>
              <a:latin typeface="Arial Black" pitchFamily="34" charset="0"/>
              <a:cs typeface="Arial" pitchFamily="34" charset="0"/>
            </a:endParaRPr>
          </a:p>
        </p:txBody>
      </p:sp>
      <p:sp>
        <p:nvSpPr>
          <p:cNvPr id="15" name="Text Placeholder 3"/>
          <p:cNvSpPr txBox="1">
            <a:spLocks/>
          </p:cNvSpPr>
          <p:nvPr/>
        </p:nvSpPr>
        <p:spPr>
          <a:xfrm rot="775276">
            <a:off x="4691192" y="792989"/>
            <a:ext cx="2961353"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16" name="Rectangle 15"/>
          <p:cNvSpPr/>
          <p:nvPr/>
        </p:nvSpPr>
        <p:spPr>
          <a:xfrm rot="828199">
            <a:off x="4518973" y="732367"/>
            <a:ext cx="324162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17" name="TextBox 16"/>
          <p:cNvSpPr txBox="1"/>
          <p:nvPr/>
        </p:nvSpPr>
        <p:spPr>
          <a:xfrm rot="752659">
            <a:off x="4477953" y="718784"/>
            <a:ext cx="325602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USAGE/IMPROVEMENTS</a:t>
            </a:r>
            <a:endParaRPr lang="nl-BE" b="1" dirty="0">
              <a:solidFill>
                <a:schemeClr val="bg1"/>
              </a:solidFill>
              <a:latin typeface="Arial Black" pitchFamily="34" charset="0"/>
              <a:cs typeface="Arial" pitchFamily="34" charset="0"/>
            </a:endParaRPr>
          </a:p>
        </p:txBody>
      </p:sp>
      <p:sp>
        <p:nvSpPr>
          <p:cNvPr id="39" name="TextBox 38"/>
          <p:cNvSpPr txBox="1"/>
          <p:nvPr/>
        </p:nvSpPr>
        <p:spPr>
          <a:xfrm>
            <a:off x="2124403" y="1784846"/>
            <a:ext cx="2436520" cy="523220"/>
          </a:xfrm>
          <a:prstGeom prst="rect">
            <a:avLst/>
          </a:prstGeom>
          <a:noFill/>
        </p:spPr>
        <p:txBody>
          <a:bodyPr wrap="square" rtlCol="0">
            <a:spAutoFit/>
          </a:bodyPr>
          <a:lstStyle/>
          <a:p>
            <a:pPr algn="r"/>
            <a:r>
              <a:rPr lang="en-US" sz="2800" b="1" dirty="0" smtClean="0">
                <a:solidFill>
                  <a:schemeClr val="tx2"/>
                </a:solidFill>
                <a:latin typeface="Times New Roman" pitchFamily="18" charset="0"/>
                <a:cs typeface="Times New Roman" pitchFamily="18" charset="0"/>
              </a:rPr>
              <a:t>Clarity </a:t>
            </a:r>
            <a:r>
              <a:rPr lang="en-US" b="1" dirty="0" smtClean="0">
                <a:solidFill>
                  <a:schemeClr val="tx2"/>
                </a:solidFill>
                <a:latin typeface="Times New Roman" pitchFamily="18" charset="0"/>
                <a:cs typeface="Times New Roman" pitchFamily="18" charset="0"/>
              </a:rPr>
              <a:t>(9%)</a:t>
            </a:r>
            <a:endParaRPr lang="en-US" sz="2800" b="1" dirty="0">
              <a:solidFill>
                <a:schemeClr val="tx2"/>
              </a:solidFill>
              <a:latin typeface="Times New Roman" pitchFamily="18" charset="0"/>
              <a:cs typeface="Times New Roman" pitchFamily="18" charset="0"/>
            </a:endParaRPr>
          </a:p>
        </p:txBody>
      </p:sp>
      <p:sp>
        <p:nvSpPr>
          <p:cNvPr id="40" name="TextBox 39"/>
          <p:cNvSpPr txBox="1"/>
          <p:nvPr/>
        </p:nvSpPr>
        <p:spPr>
          <a:xfrm>
            <a:off x="1362229" y="2245360"/>
            <a:ext cx="3159968" cy="307777"/>
          </a:xfrm>
          <a:prstGeom prst="rect">
            <a:avLst/>
          </a:prstGeom>
          <a:noFill/>
        </p:spPr>
        <p:txBody>
          <a:bodyPr wrap="square" rtlCol="0">
            <a:spAutoFit/>
          </a:bodyPr>
          <a:lstStyle/>
          <a:p>
            <a:pPr algn="r"/>
            <a:r>
              <a:rPr lang="nl-NL" sz="1400" b="1" dirty="0" smtClean="0">
                <a:solidFill>
                  <a:schemeClr val="tx2"/>
                </a:solidFill>
                <a:latin typeface="Arial" pitchFamily="34" charset="0"/>
                <a:cs typeface="Arial" pitchFamily="34" charset="0"/>
              </a:rPr>
              <a:t>Minimise clutter</a:t>
            </a:r>
            <a:endParaRPr lang="nl-NL" sz="14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592700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searchCommunities_titelPage.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Down Arrow 11"/>
          <p:cNvSpPr/>
          <p:nvPr/>
        </p:nvSpPr>
        <p:spPr>
          <a:xfrm rot="16200000">
            <a:off x="4191340" y="3129237"/>
            <a:ext cx="735291" cy="102679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3" name="Down Arrow 12"/>
          <p:cNvSpPr/>
          <p:nvPr/>
        </p:nvSpPr>
        <p:spPr>
          <a:xfrm rot="9490620">
            <a:off x="1089349" y="1803597"/>
            <a:ext cx="735291" cy="1090491"/>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4" name="Down Arrow 13"/>
          <p:cNvSpPr/>
          <p:nvPr/>
        </p:nvSpPr>
        <p:spPr>
          <a:xfrm rot="19806860">
            <a:off x="4181246" y="4014325"/>
            <a:ext cx="735291" cy="94065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1956599" y="3371139"/>
            <a:ext cx="2126234" cy="542989"/>
            <a:chOff x="-146721" y="3456213"/>
            <a:chExt cx="4051972" cy="542989"/>
          </a:xfrm>
        </p:grpSpPr>
        <p:sp>
          <p:nvSpPr>
            <p:cNvPr id="16" name="Rechthoek 4"/>
            <p:cNvSpPr/>
            <p:nvPr/>
          </p:nvSpPr>
          <p:spPr>
            <a:xfrm>
              <a:off x="334891" y="3464043"/>
              <a:ext cx="357036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17" name="Rectangle 16"/>
            <p:cNvSpPr/>
            <p:nvPr/>
          </p:nvSpPr>
          <p:spPr>
            <a:xfrm>
              <a:off x="-146721" y="3456213"/>
              <a:ext cx="3295158" cy="523220"/>
            </a:xfrm>
            <a:prstGeom prst="rect">
              <a:avLst/>
            </a:prstGeom>
          </p:spPr>
          <p:txBody>
            <a:bodyPr wrap="square">
              <a:spAutoFit/>
            </a:bodyPr>
            <a:lstStyle/>
            <a:p>
              <a:pPr algn="r"/>
              <a:r>
                <a:rPr lang="en-GB" sz="2800" b="1" dirty="0" smtClean="0">
                  <a:solidFill>
                    <a:prstClr val="white"/>
                  </a:solidFill>
                </a:rPr>
                <a:t>Online</a:t>
              </a:r>
              <a:endParaRPr lang="nl-BE" sz="2800" b="1" dirty="0" smtClean="0">
                <a:solidFill>
                  <a:prstClr val="white"/>
                </a:solidFill>
              </a:endParaRPr>
            </a:p>
          </p:txBody>
        </p:sp>
      </p:grpSp>
      <p:grpSp>
        <p:nvGrpSpPr>
          <p:cNvPr id="18" name="Group 17"/>
          <p:cNvGrpSpPr/>
          <p:nvPr/>
        </p:nvGrpSpPr>
        <p:grpSpPr>
          <a:xfrm rot="264665">
            <a:off x="2573878" y="3897964"/>
            <a:ext cx="2058592" cy="535159"/>
            <a:chOff x="2927892" y="4700201"/>
            <a:chExt cx="4301583" cy="535159"/>
          </a:xfrm>
        </p:grpSpPr>
        <p:sp>
          <p:nvSpPr>
            <p:cNvPr id="23" name="Rechthoek 4"/>
            <p:cNvSpPr/>
            <p:nvPr/>
          </p:nvSpPr>
          <p:spPr>
            <a:xfrm>
              <a:off x="3519486" y="4700201"/>
              <a:ext cx="3709989"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5" name="Rectangle 24"/>
            <p:cNvSpPr/>
            <p:nvPr/>
          </p:nvSpPr>
          <p:spPr>
            <a:xfrm>
              <a:off x="2927892" y="4710346"/>
              <a:ext cx="3595691" cy="523220"/>
            </a:xfrm>
            <a:prstGeom prst="rect">
              <a:avLst/>
            </a:prstGeom>
          </p:spPr>
          <p:txBody>
            <a:bodyPr wrap="square">
              <a:spAutoFit/>
            </a:bodyPr>
            <a:lstStyle/>
            <a:p>
              <a:pPr algn="r"/>
              <a:r>
                <a:rPr lang="nl-BE" sz="2800" b="1" dirty="0" smtClean="0">
                  <a:solidFill>
                    <a:prstClr val="white"/>
                  </a:solidFill>
                </a:rPr>
                <a:t>Survey</a:t>
              </a:r>
              <a:endParaRPr lang="en-GB" sz="2800" b="1" dirty="0">
                <a:solidFill>
                  <a:prstClr val="white"/>
                </a:solidFill>
              </a:endParaRPr>
            </a:p>
          </p:txBody>
        </p:sp>
      </p:grpSp>
      <p:grpSp>
        <p:nvGrpSpPr>
          <p:cNvPr id="26" name="Group 25"/>
          <p:cNvGrpSpPr/>
          <p:nvPr/>
        </p:nvGrpSpPr>
        <p:grpSpPr>
          <a:xfrm rot="224889">
            <a:off x="1048162" y="2733896"/>
            <a:ext cx="2322539" cy="538714"/>
            <a:chOff x="2219325" y="1526033"/>
            <a:chExt cx="2322539" cy="538714"/>
          </a:xfrm>
        </p:grpSpPr>
        <p:sp>
          <p:nvSpPr>
            <p:cNvPr id="28" name="Rechthoek 4"/>
            <p:cNvSpPr/>
            <p:nvPr/>
          </p:nvSpPr>
          <p:spPr>
            <a:xfrm>
              <a:off x="2219325" y="1529588"/>
              <a:ext cx="2322539"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9" name="Rectangle 28"/>
            <p:cNvSpPr/>
            <p:nvPr/>
          </p:nvSpPr>
          <p:spPr>
            <a:xfrm>
              <a:off x="2219325" y="1526033"/>
              <a:ext cx="2205036" cy="523220"/>
            </a:xfrm>
            <a:prstGeom prst="rect">
              <a:avLst/>
            </a:prstGeom>
          </p:spPr>
          <p:txBody>
            <a:bodyPr wrap="square">
              <a:spAutoFit/>
            </a:bodyPr>
            <a:lstStyle/>
            <a:p>
              <a:pPr algn="r"/>
              <a:r>
                <a:rPr lang="en-GB" sz="2800" b="1" dirty="0" smtClean="0">
                  <a:solidFill>
                    <a:prstClr val="white"/>
                  </a:solidFill>
                </a:rPr>
                <a:t>Quantitative</a:t>
              </a:r>
            </a:p>
          </p:txBody>
        </p:sp>
      </p:grpSp>
      <p:sp>
        <p:nvSpPr>
          <p:cNvPr id="34" name="Rechthoek 4"/>
          <p:cNvSpPr/>
          <p:nvPr/>
        </p:nvSpPr>
        <p:spPr>
          <a:xfrm>
            <a:off x="352421" y="326276"/>
            <a:ext cx="7086604" cy="73339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5" name="Tekstvak 5"/>
          <p:cNvSpPr txBox="1"/>
          <p:nvPr/>
        </p:nvSpPr>
        <p:spPr>
          <a:xfrm>
            <a:off x="439390" y="351788"/>
            <a:ext cx="7328169" cy="646331"/>
          </a:xfrm>
          <a:prstGeom prst="rect">
            <a:avLst/>
          </a:prstGeom>
          <a:noFill/>
        </p:spPr>
        <p:txBody>
          <a:bodyPr wrap="square" rtlCol="0">
            <a:spAutoFit/>
          </a:bodyPr>
          <a:lstStyle/>
          <a:p>
            <a:pPr>
              <a:spcAft>
                <a:spcPts val="600"/>
              </a:spcAft>
            </a:pPr>
            <a:r>
              <a:rPr lang="en-US" dirty="0" smtClean="0">
                <a:solidFill>
                  <a:schemeClr val="bg1"/>
                </a:solidFill>
                <a:cs typeface="Arial"/>
              </a:rPr>
              <a:t>Wave one dipstick to measure awareness, usage, recommendation and attitudes to Europeana prior to marketing campaigns</a:t>
            </a:r>
          </a:p>
        </p:txBody>
      </p:sp>
      <p:pic>
        <p:nvPicPr>
          <p:cNvPr id="47" name="Picture 46" descr="templateTravel&amp;Leisure5_foot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48" name="Picture 47" descr="InSitesConsult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49" name="Picture 48" descr="Travel&amp;Leisure_oran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51" name="Rechthoek 4"/>
          <p:cNvSpPr/>
          <p:nvPr/>
        </p:nvSpPr>
        <p:spPr>
          <a:xfrm rot="21054582">
            <a:off x="5499761" y="1398254"/>
            <a:ext cx="10640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Italy</a:t>
            </a:r>
            <a:endParaRPr lang="en-GB" sz="1400" dirty="0">
              <a:solidFill>
                <a:schemeClr val="bg1"/>
              </a:solidFill>
              <a:cs typeface="Arial" pitchFamily="34" charset="0"/>
            </a:endParaRPr>
          </a:p>
        </p:txBody>
      </p:sp>
      <p:sp>
        <p:nvSpPr>
          <p:cNvPr id="52" name="Rechthoek 4"/>
          <p:cNvSpPr/>
          <p:nvPr/>
        </p:nvSpPr>
        <p:spPr>
          <a:xfrm rot="332128">
            <a:off x="6378605" y="1112827"/>
            <a:ext cx="1121199"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Poland</a:t>
            </a:r>
            <a:endParaRPr lang="en-GB" sz="1400" dirty="0">
              <a:solidFill>
                <a:schemeClr val="bg1"/>
              </a:solidFill>
              <a:cs typeface="Arial" pitchFamily="34" charset="0"/>
            </a:endParaRPr>
          </a:p>
        </p:txBody>
      </p:sp>
      <p:sp>
        <p:nvSpPr>
          <p:cNvPr id="62" name="Rechthoek 4"/>
          <p:cNvSpPr/>
          <p:nvPr/>
        </p:nvSpPr>
        <p:spPr>
          <a:xfrm rot="21054582">
            <a:off x="7311753" y="1381378"/>
            <a:ext cx="10640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bg1"/>
                </a:solidFill>
                <a:cs typeface="Arial" pitchFamily="34" charset="0"/>
              </a:rPr>
              <a:t>Norway</a:t>
            </a:r>
            <a:endParaRPr lang="en-GB" sz="1400" dirty="0">
              <a:solidFill>
                <a:schemeClr val="bg1"/>
              </a:solidFill>
              <a:cs typeface="Arial" pitchFamily="34" charset="0"/>
            </a:endParaRPr>
          </a:p>
        </p:txBody>
      </p:sp>
      <p:sp>
        <p:nvSpPr>
          <p:cNvPr id="37" name="Rechthoek 4"/>
          <p:cNvSpPr/>
          <p:nvPr/>
        </p:nvSpPr>
        <p:spPr>
          <a:xfrm>
            <a:off x="5453567" y="2231440"/>
            <a:ext cx="2756983" cy="662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smtClean="0">
                <a:solidFill>
                  <a:schemeClr val="tx1"/>
                </a:solidFill>
                <a:latin typeface="Arial" pitchFamily="34" charset="0"/>
                <a:cs typeface="Arial" pitchFamily="34" charset="0"/>
              </a:rPr>
              <a:t>500 completed interviews in each market, March 2013</a:t>
            </a:r>
            <a:endParaRPr lang="en-GB" sz="1400" dirty="0">
              <a:solidFill>
                <a:schemeClr val="tx1"/>
              </a:solidFill>
              <a:latin typeface="Arial" pitchFamily="34" charset="0"/>
              <a:cs typeface="Arial" pitchFamily="34" charset="0"/>
            </a:endParaRPr>
          </a:p>
        </p:txBody>
      </p:sp>
      <p:sp>
        <p:nvSpPr>
          <p:cNvPr id="27" name="Rechthoek 4"/>
          <p:cNvSpPr/>
          <p:nvPr/>
        </p:nvSpPr>
        <p:spPr>
          <a:xfrm>
            <a:off x="329196" y="5164976"/>
            <a:ext cx="8071192" cy="8731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0" name="Tekstvak 5"/>
          <p:cNvSpPr txBox="1"/>
          <p:nvPr/>
        </p:nvSpPr>
        <p:spPr>
          <a:xfrm>
            <a:off x="416165" y="5190488"/>
            <a:ext cx="8061085" cy="707886"/>
          </a:xfrm>
          <a:prstGeom prst="rect">
            <a:avLst/>
          </a:prstGeom>
          <a:noFill/>
        </p:spPr>
        <p:txBody>
          <a:bodyPr wrap="square" rtlCol="0">
            <a:spAutoFit/>
          </a:bodyPr>
          <a:lstStyle/>
          <a:p>
            <a:pPr>
              <a:spcAft>
                <a:spcPts val="600"/>
              </a:spcAft>
            </a:pPr>
            <a:r>
              <a:rPr lang="en-US" sz="2000" dirty="0" smtClean="0">
                <a:solidFill>
                  <a:schemeClr val="bg1"/>
                </a:solidFill>
                <a:cs typeface="Arial"/>
              </a:rPr>
              <a:t>Wave two in Poland only at the moment to measure changes in awareness, usage, recommendation and attitudes to </a:t>
            </a:r>
            <a:r>
              <a:rPr lang="en-US" sz="2000" dirty="0">
                <a:solidFill>
                  <a:schemeClr val="bg1"/>
                </a:solidFill>
                <a:cs typeface="Arial"/>
              </a:rPr>
              <a:t>e</a:t>
            </a:r>
            <a:r>
              <a:rPr lang="en-US" sz="2000" dirty="0" smtClean="0">
                <a:solidFill>
                  <a:schemeClr val="bg1"/>
                </a:solidFill>
                <a:cs typeface="Arial"/>
              </a:rPr>
              <a:t>uropeana post marketing</a:t>
            </a:r>
          </a:p>
        </p:txBody>
      </p:sp>
      <p:sp>
        <p:nvSpPr>
          <p:cNvPr id="31" name="Rechthoek 4"/>
          <p:cNvSpPr/>
          <p:nvPr/>
        </p:nvSpPr>
        <p:spPr>
          <a:xfrm>
            <a:off x="5781675" y="4483114"/>
            <a:ext cx="3295650" cy="662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1"/>
                </a:solidFill>
                <a:latin typeface="Arial" pitchFamily="34" charset="0"/>
                <a:cs typeface="Arial" pitchFamily="34" charset="0"/>
              </a:rPr>
              <a:t>500 interviews in Poland, June 2013</a:t>
            </a:r>
            <a:endParaRPr lang="en-GB" dirty="0">
              <a:solidFill>
                <a:schemeClr val="tx1"/>
              </a:solidFill>
              <a:latin typeface="Arial" pitchFamily="34" charset="0"/>
              <a:cs typeface="Arial" pitchFamily="34" charset="0"/>
            </a:endParaRPr>
          </a:p>
        </p:txBody>
      </p:sp>
      <p:grpSp>
        <p:nvGrpSpPr>
          <p:cNvPr id="2" name="Group 1"/>
          <p:cNvGrpSpPr/>
          <p:nvPr/>
        </p:nvGrpSpPr>
        <p:grpSpPr>
          <a:xfrm>
            <a:off x="7402779" y="818955"/>
            <a:ext cx="1457701" cy="379265"/>
            <a:chOff x="7402779" y="818955"/>
            <a:chExt cx="1457701" cy="379265"/>
          </a:xfrm>
        </p:grpSpPr>
        <p:sp>
          <p:nvSpPr>
            <p:cNvPr id="32" name="Rectangle 31"/>
            <p:cNvSpPr/>
            <p:nvPr/>
          </p:nvSpPr>
          <p:spPr>
            <a:xfrm rot="775276">
              <a:off x="7402779" y="818955"/>
              <a:ext cx="1456904"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3" name="TextBox 32"/>
            <p:cNvSpPr txBox="1"/>
            <p:nvPr/>
          </p:nvSpPr>
          <p:spPr>
            <a:xfrm rot="775276">
              <a:off x="7428409" y="824412"/>
              <a:ext cx="143207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Wave </a:t>
              </a:r>
              <a:r>
                <a:rPr lang="nl-BE" b="1" dirty="0" err="1" smtClean="0">
                  <a:solidFill>
                    <a:schemeClr val="bg1"/>
                  </a:solidFill>
                  <a:latin typeface="Arial Black" pitchFamily="34" charset="0"/>
                  <a:cs typeface="Arial" pitchFamily="34" charset="0"/>
                </a:rPr>
                <a:t>one</a:t>
              </a:r>
              <a:endParaRPr lang="nl-BE" b="1" dirty="0">
                <a:solidFill>
                  <a:schemeClr val="bg1"/>
                </a:solidFill>
                <a:latin typeface="Arial Black" pitchFamily="34" charset="0"/>
                <a:cs typeface="Arial" pitchFamily="34" charset="0"/>
              </a:endParaRPr>
            </a:p>
          </p:txBody>
        </p:sp>
      </p:grpSp>
      <p:grpSp>
        <p:nvGrpSpPr>
          <p:cNvPr id="39" name="Group 38"/>
          <p:cNvGrpSpPr/>
          <p:nvPr/>
        </p:nvGrpSpPr>
        <p:grpSpPr>
          <a:xfrm>
            <a:off x="7287152" y="4010280"/>
            <a:ext cx="1457701" cy="379265"/>
            <a:chOff x="7402779" y="818955"/>
            <a:chExt cx="1457701" cy="379265"/>
          </a:xfrm>
        </p:grpSpPr>
        <p:sp>
          <p:nvSpPr>
            <p:cNvPr id="40" name="Rectangle 39"/>
            <p:cNvSpPr/>
            <p:nvPr/>
          </p:nvSpPr>
          <p:spPr>
            <a:xfrm rot="775276">
              <a:off x="7402779" y="818955"/>
              <a:ext cx="1456904"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41" name="TextBox 40"/>
            <p:cNvSpPr txBox="1"/>
            <p:nvPr/>
          </p:nvSpPr>
          <p:spPr>
            <a:xfrm rot="775276">
              <a:off x="7428409" y="824412"/>
              <a:ext cx="143207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Wave </a:t>
              </a:r>
              <a:r>
                <a:rPr lang="nl-BE" b="1" dirty="0" err="1" smtClean="0">
                  <a:solidFill>
                    <a:schemeClr val="bg1"/>
                  </a:solidFill>
                  <a:latin typeface="Arial Black" pitchFamily="34" charset="0"/>
                  <a:cs typeface="Arial" pitchFamily="34" charset="0"/>
                </a:rPr>
                <a:t>two</a:t>
              </a:r>
              <a:endParaRPr lang="nl-BE" b="1" dirty="0">
                <a:solidFill>
                  <a:schemeClr val="bg1"/>
                </a:solidFill>
                <a:latin typeface="Arial Black" pitchFamily="34" charset="0"/>
                <a:cs typeface="Arial" pitchFamily="34" charset="0"/>
              </a:endParaRPr>
            </a:p>
          </p:txBody>
        </p:sp>
      </p:gr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13805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2"/>
          <p:cNvSpPr txBox="1">
            <a:spLocks/>
          </p:cNvSpPr>
          <p:nvPr/>
        </p:nvSpPr>
        <p:spPr>
          <a:xfrm>
            <a:off x="4827666" y="1601496"/>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Homepage in particular needs to me more transparent</a:t>
            </a:r>
            <a:r>
              <a:rPr lang="en-US" sz="1200" dirty="0" smtClean="0">
                <a:latin typeface="Arial" pitchFamily="34" charset="0"/>
                <a:cs typeface="Arial" pitchFamily="34" charset="0"/>
              </a:rPr>
              <a:t>: users see it as chaotic and unorganised.</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Demand for a task bar/menu function down the side of the page to improve the appearance and functionality of the home page.</a:t>
            </a:r>
            <a:endParaRPr lang="en-US" sz="1200" dirty="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228600" indent="-228600" algn="just">
              <a:buFont typeface="+mj-lt"/>
              <a:buAutoNum type="arabicPeriod"/>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The extent of the current translations is a barrier</a:t>
            </a:r>
            <a:r>
              <a:rPr lang="en-US" sz="1200" dirty="0" smtClean="0">
                <a:latin typeface="Arial" pitchFamily="34" charset="0"/>
                <a:cs typeface="Arial" pitchFamily="34" charset="0"/>
              </a:rPr>
              <a:t>: translations are limited i.e. they do not extend to all functions/sections of the website.</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Users commented that despite selecting their preferred language, majority of the information appears in English.</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Some believed this was a fault, whilst others believe it makes the site unusable.</a:t>
            </a:r>
          </a:p>
          <a:p>
            <a:pPr marL="0" indent="0" algn="just">
              <a:buNone/>
            </a:pPr>
            <a:endParaRPr lang="en-US" sz="1200" b="1" dirty="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200" y="295275"/>
            <a:ext cx="5710687" cy="945349"/>
          </a:xfrm>
        </p:spPr>
        <p:txBody>
          <a:bodyPr/>
          <a:lstStyle/>
          <a:p>
            <a:r>
              <a:rPr lang="nl-BE" sz="2000" dirty="0" smtClean="0"/>
              <a:t>Language is a barrier to utilise the site, improved graphics will encourage repeat visits</a:t>
            </a:r>
            <a:endParaRPr lang="nl-BE" sz="2000" dirty="0"/>
          </a:p>
        </p:txBody>
      </p:sp>
      <p:cxnSp>
        <p:nvCxnSpPr>
          <p:cNvPr id="39" name="Straight Connector 38"/>
          <p:cNvCxnSpPr/>
          <p:nvPr/>
        </p:nvCxnSpPr>
        <p:spPr>
          <a:xfrm flipV="1">
            <a:off x="4572000" y="206695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74369" y="1584789"/>
            <a:ext cx="2170787"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Language &amp; translation</a:t>
            </a:r>
            <a:endParaRPr lang="en-US" sz="1400" b="1" dirty="0">
              <a:solidFill>
                <a:schemeClr val="bg1"/>
              </a:solidFill>
              <a:latin typeface="Arial" pitchFamily="34" charset="0"/>
              <a:cs typeface="Arial" pitchFamily="34" charset="0"/>
            </a:endParaRPr>
          </a:p>
        </p:txBody>
      </p:sp>
      <p:sp>
        <p:nvSpPr>
          <p:cNvPr id="32" name="Rectangle 31"/>
          <p:cNvSpPr/>
          <p:nvPr/>
        </p:nvSpPr>
        <p:spPr>
          <a:xfrm>
            <a:off x="5046922" y="1584790"/>
            <a:ext cx="742511"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Clarity</a:t>
            </a:r>
            <a:endParaRPr lang="en-US" sz="1400" b="1" dirty="0">
              <a:solidFill>
                <a:schemeClr val="bg1"/>
              </a:solidFill>
              <a:latin typeface="Arial" pitchFamily="34" charset="0"/>
              <a:cs typeface="Arial" pitchFamily="34" charset="0"/>
            </a:endParaRPr>
          </a:p>
        </p:txBody>
      </p:sp>
      <p:sp>
        <p:nvSpPr>
          <p:cNvPr id="33" name="Rectangular Callout 32"/>
          <p:cNvSpPr/>
          <p:nvPr/>
        </p:nvSpPr>
        <p:spPr>
          <a:xfrm>
            <a:off x="490922"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70009" y="4525060"/>
            <a:ext cx="3707877" cy="461665"/>
          </a:xfrm>
          <a:prstGeom prst="rect">
            <a:avLst/>
          </a:prstGeom>
        </p:spPr>
        <p:txBody>
          <a:bodyPr wrap="square">
            <a:spAutoFit/>
          </a:bodyPr>
          <a:lstStyle/>
          <a:p>
            <a:r>
              <a:rPr lang="en-GB" sz="1200" b="1" dirty="0" smtClean="0">
                <a:latin typeface="Arial" pitchFamily="34" charset="0"/>
                <a:cs typeface="Arial" pitchFamily="34" charset="0"/>
              </a:rPr>
              <a:t>“If </a:t>
            </a:r>
            <a:r>
              <a:rPr lang="en-GB" sz="1200" b="1" dirty="0">
                <a:latin typeface="Arial" pitchFamily="34" charset="0"/>
                <a:cs typeface="Arial" pitchFamily="34" charset="0"/>
              </a:rPr>
              <a:t>the Polish language is selected, only part of the description changes from English</a:t>
            </a:r>
            <a:r>
              <a:rPr lang="en-GB" sz="1200" b="1" dirty="0" smtClean="0">
                <a:latin typeface="Arial" pitchFamily="34" charset="0"/>
                <a:cs typeface="Arial" pitchFamily="34" charset="0"/>
              </a:rPr>
              <a:t>.”</a:t>
            </a:r>
            <a:endParaRPr lang="en-GB" sz="1200" b="1" dirty="0">
              <a:latin typeface="Arial" pitchFamily="34" charset="0"/>
              <a:cs typeface="Arial" pitchFamily="34" charset="0"/>
            </a:endParaRPr>
          </a:p>
        </p:txBody>
      </p:sp>
      <p:sp>
        <p:nvSpPr>
          <p:cNvPr id="6" name="Rectangle 5"/>
          <p:cNvSpPr/>
          <p:nvPr/>
        </p:nvSpPr>
        <p:spPr>
          <a:xfrm>
            <a:off x="770009" y="5647641"/>
            <a:ext cx="4012844" cy="276999"/>
          </a:xfrm>
          <a:prstGeom prst="rect">
            <a:avLst/>
          </a:prstGeom>
        </p:spPr>
        <p:txBody>
          <a:bodyPr wrap="square">
            <a:spAutoFit/>
          </a:bodyPr>
          <a:lstStyle/>
          <a:p>
            <a:r>
              <a:rPr lang="en-GB" sz="1200" b="1" dirty="0" smtClean="0">
                <a:latin typeface="Arial" pitchFamily="34" charset="0"/>
                <a:cs typeface="Arial" pitchFamily="34" charset="0"/>
              </a:rPr>
              <a:t>“The </a:t>
            </a:r>
            <a:r>
              <a:rPr lang="en-GB" sz="1200" b="1" dirty="0">
                <a:latin typeface="Arial" pitchFamily="34" charset="0"/>
                <a:cs typeface="Arial" pitchFamily="34" charset="0"/>
              </a:rPr>
              <a:t>Polish translation leaves a lot to be </a:t>
            </a:r>
            <a:r>
              <a:rPr lang="en-GB" sz="1200" b="1" dirty="0" smtClean="0">
                <a:latin typeface="Arial" pitchFamily="34" charset="0"/>
                <a:cs typeface="Arial" pitchFamily="34" charset="0"/>
              </a:rPr>
              <a:t>desired”</a:t>
            </a:r>
            <a:endParaRPr lang="en-GB" sz="1200" b="1" dirty="0">
              <a:latin typeface="Arial" pitchFamily="34" charset="0"/>
              <a:cs typeface="Arial" pitchFamily="34" charset="0"/>
            </a:endParaRPr>
          </a:p>
        </p:txBody>
      </p:sp>
      <p:sp>
        <p:nvSpPr>
          <p:cNvPr id="35" name="Rectangle 34"/>
          <p:cNvSpPr/>
          <p:nvPr/>
        </p:nvSpPr>
        <p:spPr>
          <a:xfrm>
            <a:off x="991217" y="5001310"/>
            <a:ext cx="3707877" cy="646331"/>
          </a:xfrm>
          <a:prstGeom prst="rect">
            <a:avLst/>
          </a:prstGeom>
        </p:spPr>
        <p:txBody>
          <a:bodyPr wrap="square">
            <a:spAutoFit/>
          </a:bodyPr>
          <a:lstStyle/>
          <a:p>
            <a:pPr fontAlgn="t"/>
            <a:r>
              <a:rPr lang="en-GB" sz="1200" b="1" dirty="0" smtClean="0">
                <a:latin typeface="Arial" pitchFamily="34" charset="0"/>
                <a:cs typeface="Arial" pitchFamily="34" charset="0"/>
              </a:rPr>
              <a:t>“Certainly </a:t>
            </a:r>
            <a:r>
              <a:rPr lang="en-GB" sz="1200" b="1" dirty="0">
                <a:latin typeface="Arial" pitchFamily="34" charset="0"/>
                <a:cs typeface="Arial" pitchFamily="34" charset="0"/>
              </a:rPr>
              <a:t>the translations of the information into the Polish language. There is a language option, but it only changes the </a:t>
            </a:r>
            <a:r>
              <a:rPr lang="en-GB" sz="1200" b="1" dirty="0" smtClean="0">
                <a:latin typeface="Arial" pitchFamily="34" charset="0"/>
                <a:cs typeface="Arial" pitchFamily="34" charset="0"/>
              </a:rPr>
              <a:t>menus”</a:t>
            </a:r>
            <a:endParaRPr lang="en-GB" sz="1200" b="1" dirty="0">
              <a:latin typeface="Arial" pitchFamily="34" charset="0"/>
              <a:cs typeface="Arial" pitchFamily="34" charset="0"/>
            </a:endParaRPr>
          </a:p>
        </p:txBody>
      </p:sp>
      <p:sp>
        <p:nvSpPr>
          <p:cNvPr id="38" name="Rectangular Callout 37"/>
          <p:cNvSpPr/>
          <p:nvPr/>
        </p:nvSpPr>
        <p:spPr>
          <a:xfrm>
            <a:off x="4827666"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sp>
        <p:nvSpPr>
          <p:cNvPr id="41" name="Rectangle 40"/>
          <p:cNvSpPr/>
          <p:nvPr/>
        </p:nvSpPr>
        <p:spPr>
          <a:xfrm>
            <a:off x="5154015" y="4429068"/>
            <a:ext cx="3707877" cy="600164"/>
          </a:xfrm>
          <a:prstGeom prst="rect">
            <a:avLst/>
          </a:prstGeom>
        </p:spPr>
        <p:txBody>
          <a:bodyPr wrap="square">
            <a:spAutoFit/>
          </a:bodyPr>
          <a:lstStyle/>
          <a:p>
            <a:r>
              <a:rPr lang="en-GB" sz="1100" b="1" dirty="0" smtClean="0">
                <a:latin typeface="Arial" pitchFamily="34" charset="0"/>
                <a:cs typeface="Arial" pitchFamily="34" charset="0"/>
              </a:rPr>
              <a:t>“It </a:t>
            </a:r>
            <a:r>
              <a:rPr lang="en-GB" sz="1100" b="1" dirty="0">
                <a:latin typeface="Arial" pitchFamily="34" charset="0"/>
                <a:cs typeface="Arial" pitchFamily="34" charset="0"/>
              </a:rPr>
              <a:t>should be more transparent, with clear navigation, preferably adding a taskbar on the left side</a:t>
            </a:r>
            <a:r>
              <a:rPr lang="en-GB" sz="1100" b="1" dirty="0" smtClean="0">
                <a:latin typeface="Arial" pitchFamily="34" charset="0"/>
                <a:cs typeface="Arial" pitchFamily="34" charset="0"/>
              </a:rPr>
              <a:t>.”</a:t>
            </a:r>
            <a:endParaRPr lang="en-GB" sz="1100" b="1" dirty="0">
              <a:latin typeface="Arial" pitchFamily="34" charset="0"/>
              <a:cs typeface="Arial" pitchFamily="34" charset="0"/>
            </a:endParaRPr>
          </a:p>
        </p:txBody>
      </p:sp>
      <p:sp>
        <p:nvSpPr>
          <p:cNvPr id="42" name="Rectangle 41"/>
          <p:cNvSpPr/>
          <p:nvPr/>
        </p:nvSpPr>
        <p:spPr>
          <a:xfrm>
            <a:off x="5658840" y="5067243"/>
            <a:ext cx="3707877" cy="461665"/>
          </a:xfrm>
          <a:prstGeom prst="rect">
            <a:avLst/>
          </a:prstGeom>
        </p:spPr>
        <p:txBody>
          <a:bodyPr wrap="square">
            <a:spAutoFit/>
          </a:bodyPr>
          <a:lstStyle/>
          <a:p>
            <a:r>
              <a:rPr lang="en-GB" sz="1200" b="1" dirty="0" smtClean="0">
                <a:latin typeface="Arial" pitchFamily="34" charset="0"/>
                <a:cs typeface="Arial" pitchFamily="34" charset="0"/>
              </a:rPr>
              <a:t>“Improve </a:t>
            </a:r>
            <a:r>
              <a:rPr lang="en-GB" sz="1200" b="1" dirty="0">
                <a:latin typeface="Arial" pitchFamily="34" charset="0"/>
                <a:cs typeface="Arial" pitchFamily="34" charset="0"/>
              </a:rPr>
              <a:t>the readability and ease of finding </a:t>
            </a:r>
            <a:r>
              <a:rPr lang="en-GB" sz="1200" b="1" dirty="0" smtClean="0">
                <a:latin typeface="Arial" pitchFamily="34" charset="0"/>
                <a:cs typeface="Arial" pitchFamily="34" charset="0"/>
              </a:rPr>
              <a:t>information”</a:t>
            </a:r>
            <a:endParaRPr lang="en-GB" sz="1200" b="1" dirty="0">
              <a:latin typeface="Arial" pitchFamily="34" charset="0"/>
              <a:cs typeface="Arial" pitchFamily="34" charset="0"/>
            </a:endParaRPr>
          </a:p>
        </p:txBody>
      </p:sp>
      <p:sp>
        <p:nvSpPr>
          <p:cNvPr id="43" name="Rectangle 42"/>
          <p:cNvSpPr/>
          <p:nvPr/>
        </p:nvSpPr>
        <p:spPr>
          <a:xfrm>
            <a:off x="5125440" y="5581593"/>
            <a:ext cx="3707877" cy="276999"/>
          </a:xfrm>
          <a:prstGeom prst="rect">
            <a:avLst/>
          </a:prstGeom>
        </p:spPr>
        <p:txBody>
          <a:bodyPr wrap="square">
            <a:spAutoFit/>
          </a:bodyPr>
          <a:lstStyle/>
          <a:p>
            <a:r>
              <a:rPr lang="en-GB" sz="1200" b="1" dirty="0" smtClean="0">
                <a:latin typeface="Arial" pitchFamily="34" charset="0"/>
                <a:cs typeface="Arial" pitchFamily="34" charset="0"/>
              </a:rPr>
              <a:t>“Clearly </a:t>
            </a:r>
            <a:r>
              <a:rPr lang="en-GB" sz="1200" b="1" dirty="0">
                <a:latin typeface="Arial" pitchFamily="34" charset="0"/>
                <a:cs typeface="Arial" pitchFamily="34" charset="0"/>
              </a:rPr>
              <a:t>separate the articles from the </a:t>
            </a:r>
            <a:r>
              <a:rPr lang="en-GB" sz="1200" b="1" dirty="0" smtClean="0">
                <a:latin typeface="Arial" pitchFamily="34" charset="0"/>
                <a:cs typeface="Arial" pitchFamily="34" charset="0"/>
              </a:rPr>
              <a:t>headers”</a:t>
            </a:r>
            <a:endParaRPr lang="en-GB" sz="1200" b="1" dirty="0">
              <a:latin typeface="Arial" pitchFamily="34" charset="0"/>
              <a:cs typeface="Arial" pitchFamily="34" charset="0"/>
            </a:endParaRPr>
          </a:p>
        </p:txBody>
      </p:sp>
      <p:sp>
        <p:nvSpPr>
          <p:cNvPr id="29" name="Rectangle 28"/>
          <p:cNvSpPr/>
          <p:nvPr/>
        </p:nvSpPr>
        <p:spPr>
          <a:xfrm rot="775276">
            <a:off x="6333467" y="587701"/>
            <a:ext cx="225844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6" name="TextBox 35"/>
          <p:cNvSpPr txBox="1"/>
          <p:nvPr/>
        </p:nvSpPr>
        <p:spPr>
          <a:xfrm rot="775276">
            <a:off x="6374070" y="620118"/>
            <a:ext cx="2196402"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ENCOURAGING</a:t>
            </a:r>
            <a:endParaRPr lang="nl-BE" b="1" dirty="0">
              <a:solidFill>
                <a:schemeClr val="bg1"/>
              </a:solidFill>
              <a:latin typeface="Arial Black" pitchFamily="34" charset="0"/>
              <a:cs typeface="Arial" pitchFamily="34" charset="0"/>
            </a:endParaRPr>
          </a:p>
        </p:txBody>
      </p:sp>
      <p:sp>
        <p:nvSpPr>
          <p:cNvPr id="37" name="Text Placeholder 3"/>
          <p:cNvSpPr txBox="1">
            <a:spLocks/>
          </p:cNvSpPr>
          <p:nvPr/>
        </p:nvSpPr>
        <p:spPr>
          <a:xfrm rot="775276">
            <a:off x="5941070" y="1010582"/>
            <a:ext cx="2961353"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44" name="Rectangle 43"/>
          <p:cNvSpPr/>
          <p:nvPr/>
        </p:nvSpPr>
        <p:spPr>
          <a:xfrm rot="828199">
            <a:off x="5768851" y="949960"/>
            <a:ext cx="324162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45" name="TextBox 44"/>
          <p:cNvSpPr txBox="1"/>
          <p:nvPr/>
        </p:nvSpPr>
        <p:spPr>
          <a:xfrm rot="752659">
            <a:off x="5727831" y="936377"/>
            <a:ext cx="325602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USAGE/IMPROVEMENTS</a:t>
            </a:r>
            <a:endParaRPr lang="nl-BE"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val="209157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2"/>
          <p:cNvSpPr txBox="1">
            <a:spLocks/>
          </p:cNvSpPr>
          <p:nvPr/>
        </p:nvSpPr>
        <p:spPr>
          <a:xfrm>
            <a:off x="4827666" y="1601496"/>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Exiting, </a:t>
            </a:r>
            <a:r>
              <a:rPr lang="en-US" sz="1200" b="1" dirty="0" err="1" smtClean="0">
                <a:solidFill>
                  <a:srgbClr val="F90752"/>
                </a:solidFill>
                <a:latin typeface="Arial" pitchFamily="34" charset="0"/>
                <a:cs typeface="Arial" pitchFamily="34" charset="0"/>
              </a:rPr>
              <a:t>colourful</a:t>
            </a:r>
            <a:r>
              <a:rPr lang="en-US" sz="1200" b="1" dirty="0" smtClean="0">
                <a:solidFill>
                  <a:srgbClr val="F90752"/>
                </a:solidFill>
                <a:latin typeface="Arial" pitchFamily="34" charset="0"/>
                <a:cs typeface="Arial" pitchFamily="34" charset="0"/>
              </a:rPr>
              <a:t> &amp; inviting</a:t>
            </a:r>
            <a:r>
              <a:rPr lang="en-US" sz="1200" dirty="0" smtClean="0">
                <a:latin typeface="Arial" pitchFamily="34" charset="0"/>
                <a:cs typeface="Arial" pitchFamily="34" charset="0"/>
              </a:rPr>
              <a:t>: opportunity to ‘delight’ users with improved content and homepage.</a:t>
            </a:r>
          </a:p>
          <a:p>
            <a:pPr marL="0" indent="0" algn="just">
              <a:buNone/>
            </a:pPr>
            <a:endParaRPr lang="en-US" sz="1200" b="1" dirty="0">
              <a:solidFill>
                <a:srgbClr val="F90752"/>
              </a:solidFill>
              <a:latin typeface="Arial" pitchFamily="34" charset="0"/>
              <a:cs typeface="Arial" pitchFamily="34" charset="0"/>
            </a:endParaRPr>
          </a:p>
          <a:p>
            <a:pPr marL="0" indent="0" algn="just">
              <a:buNone/>
            </a:pPr>
            <a:r>
              <a:rPr lang="en-US" sz="1200" dirty="0" smtClean="0">
                <a:latin typeface="Arial" pitchFamily="34" charset="0"/>
                <a:cs typeface="Arial" pitchFamily="34" charset="0"/>
              </a:rPr>
              <a:t>It’s not clear to everyone from the homepage, what to expect from the site.</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Combined with improved graphics, users recommend improving the layout with clearer paths for navigation.</a:t>
            </a:r>
          </a:p>
          <a:p>
            <a:pPr marL="228600" indent="-228600" algn="just">
              <a:buFont typeface="+mj-lt"/>
              <a:buAutoNum type="arabicPeriod"/>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Simpler, easier &amp; clearer</a:t>
            </a:r>
            <a:r>
              <a:rPr lang="en-US" sz="1200" dirty="0" smtClean="0">
                <a:latin typeface="Arial" pitchFamily="34" charset="0"/>
                <a:cs typeface="Arial" pitchFamily="34" charset="0"/>
              </a:rPr>
              <a:t>: current design means navigation is not intuitive. </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Whilst the limited availability of translations will impact on ease of navigation, there is demand for a clearer understanding of content and topics on the site.</a:t>
            </a:r>
          </a:p>
          <a:p>
            <a:pPr marL="0" indent="0" algn="just">
              <a:buNone/>
            </a:pPr>
            <a:endParaRPr lang="en-US" sz="1200" b="1"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Overall need to simplify the navigation, making the site accessible to more users.</a:t>
            </a: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199" y="295275"/>
            <a:ext cx="5528992" cy="945349"/>
          </a:xfrm>
        </p:spPr>
        <p:txBody>
          <a:bodyPr/>
          <a:lstStyle/>
          <a:p>
            <a:r>
              <a:rPr lang="en-GB" sz="2000" dirty="0" smtClean="0"/>
              <a:t>Navigation and user experience can be optimised through design, search and signposts</a:t>
            </a:r>
            <a:endParaRPr lang="en-GB" sz="2000" dirty="0"/>
          </a:p>
        </p:txBody>
      </p:sp>
      <p:cxnSp>
        <p:nvCxnSpPr>
          <p:cNvPr id="39" name="Straight Connector 38"/>
          <p:cNvCxnSpPr/>
          <p:nvPr/>
        </p:nvCxnSpPr>
        <p:spPr>
          <a:xfrm flipV="1">
            <a:off x="4572000" y="206695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96224" y="1584789"/>
            <a:ext cx="1098378"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Navigation</a:t>
            </a:r>
            <a:endParaRPr lang="en-US" sz="1400" b="1" dirty="0">
              <a:solidFill>
                <a:schemeClr val="bg1"/>
              </a:solidFill>
              <a:latin typeface="Arial" pitchFamily="34" charset="0"/>
              <a:cs typeface="Arial" pitchFamily="34" charset="0"/>
            </a:endParaRPr>
          </a:p>
        </p:txBody>
      </p:sp>
      <p:sp>
        <p:nvSpPr>
          <p:cNvPr id="32" name="Rectangle 31"/>
          <p:cNvSpPr/>
          <p:nvPr/>
        </p:nvSpPr>
        <p:spPr>
          <a:xfrm>
            <a:off x="4903860" y="1584790"/>
            <a:ext cx="780983" cy="307777"/>
          </a:xfrm>
          <a:prstGeom prst="rect">
            <a:avLst/>
          </a:prstGeom>
          <a:solidFill>
            <a:schemeClr val="tx1"/>
          </a:solidFill>
        </p:spPr>
        <p:txBody>
          <a:bodyPr wrap="none">
            <a:spAutoFit/>
          </a:bodyPr>
          <a:lstStyle/>
          <a:p>
            <a:pPr algn="just"/>
            <a:r>
              <a:rPr lang="en-US" sz="1400" b="1" dirty="0" smtClean="0">
                <a:solidFill>
                  <a:schemeClr val="bg1"/>
                </a:solidFill>
                <a:latin typeface="Arial" pitchFamily="34" charset="0"/>
                <a:cs typeface="Arial" pitchFamily="34" charset="0"/>
              </a:rPr>
              <a:t>Design</a:t>
            </a:r>
            <a:endParaRPr lang="en-US" sz="1400" b="1" dirty="0">
              <a:solidFill>
                <a:schemeClr val="bg1"/>
              </a:solidFill>
              <a:latin typeface="Arial" pitchFamily="34" charset="0"/>
              <a:cs typeface="Arial" pitchFamily="34" charset="0"/>
            </a:endParaRPr>
          </a:p>
        </p:txBody>
      </p:sp>
      <p:sp>
        <p:nvSpPr>
          <p:cNvPr id="33" name="Rectangular Callout 32"/>
          <p:cNvSpPr/>
          <p:nvPr/>
        </p:nvSpPr>
        <p:spPr>
          <a:xfrm>
            <a:off x="490922" y="4072637"/>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70009" y="4172635"/>
            <a:ext cx="3707877" cy="461665"/>
          </a:xfrm>
          <a:prstGeom prst="rect">
            <a:avLst/>
          </a:prstGeom>
        </p:spPr>
        <p:txBody>
          <a:bodyPr wrap="square">
            <a:spAutoFit/>
          </a:bodyPr>
          <a:lstStyle/>
          <a:p>
            <a:r>
              <a:rPr lang="en-GB" sz="1200" b="1" dirty="0" smtClean="0">
                <a:latin typeface="Arial" pitchFamily="34" charset="0"/>
                <a:cs typeface="Arial" pitchFamily="34" charset="0"/>
              </a:rPr>
              <a:t>“Change </a:t>
            </a:r>
            <a:r>
              <a:rPr lang="en-GB" sz="1200" b="1" dirty="0">
                <a:latin typeface="Arial" pitchFamily="34" charset="0"/>
                <a:cs typeface="Arial" pitchFamily="34" charset="0"/>
              </a:rPr>
              <a:t>navigation, it is uncomfortable and not very </a:t>
            </a:r>
            <a:r>
              <a:rPr lang="en-GB" sz="1200" b="1" dirty="0" smtClean="0">
                <a:latin typeface="Arial" pitchFamily="34" charset="0"/>
                <a:cs typeface="Arial" pitchFamily="34" charset="0"/>
              </a:rPr>
              <a:t>intuitive”</a:t>
            </a:r>
            <a:endParaRPr lang="en-GB" sz="1200" b="1" dirty="0">
              <a:latin typeface="Arial" pitchFamily="34" charset="0"/>
              <a:cs typeface="Arial" pitchFamily="34" charset="0"/>
            </a:endParaRPr>
          </a:p>
        </p:txBody>
      </p:sp>
      <p:sp>
        <p:nvSpPr>
          <p:cNvPr id="6" name="Rectangle 5"/>
          <p:cNvSpPr/>
          <p:nvPr/>
        </p:nvSpPr>
        <p:spPr>
          <a:xfrm>
            <a:off x="457199" y="4728994"/>
            <a:ext cx="4020687" cy="461665"/>
          </a:xfrm>
          <a:prstGeom prst="rect">
            <a:avLst/>
          </a:prstGeom>
        </p:spPr>
        <p:txBody>
          <a:bodyPr wrap="square">
            <a:spAutoFit/>
          </a:bodyPr>
          <a:lstStyle/>
          <a:p>
            <a:r>
              <a:rPr lang="en-GB" sz="1200" b="1" dirty="0">
                <a:latin typeface="Arial" pitchFamily="34" charset="0"/>
                <a:cs typeface="Arial" pitchFamily="34" charset="0"/>
              </a:rPr>
              <a:t>“The sites navigation is not very good, there are no categories, no suggestions and no </a:t>
            </a:r>
            <a:r>
              <a:rPr lang="en-GB" sz="1200" b="1" dirty="0" smtClean="0">
                <a:latin typeface="Arial" pitchFamily="34" charset="0"/>
                <a:cs typeface="Arial" pitchFamily="34" charset="0"/>
              </a:rPr>
              <a:t>introductions”</a:t>
            </a:r>
            <a:endParaRPr lang="en-GB" sz="1200" b="1" dirty="0">
              <a:latin typeface="Arial" pitchFamily="34" charset="0"/>
              <a:cs typeface="Arial" pitchFamily="34" charset="0"/>
            </a:endParaRPr>
          </a:p>
        </p:txBody>
      </p:sp>
      <p:sp>
        <p:nvSpPr>
          <p:cNvPr id="38" name="Rectangular Callout 37"/>
          <p:cNvSpPr/>
          <p:nvPr/>
        </p:nvSpPr>
        <p:spPr>
          <a:xfrm>
            <a:off x="4827666" y="4386962"/>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sp>
        <p:nvSpPr>
          <p:cNvPr id="41" name="Rectangle 40"/>
          <p:cNvSpPr/>
          <p:nvPr/>
        </p:nvSpPr>
        <p:spPr>
          <a:xfrm>
            <a:off x="5154015" y="4429068"/>
            <a:ext cx="3707877" cy="461665"/>
          </a:xfrm>
          <a:prstGeom prst="rect">
            <a:avLst/>
          </a:prstGeom>
        </p:spPr>
        <p:txBody>
          <a:bodyPr wrap="square">
            <a:spAutoFit/>
          </a:bodyPr>
          <a:lstStyle/>
          <a:p>
            <a:r>
              <a:rPr lang="en-GB" sz="1200" b="1" dirty="0">
                <a:latin typeface="Arial" pitchFamily="34" charset="0"/>
                <a:cs typeface="Arial" pitchFamily="34" charset="0"/>
              </a:rPr>
              <a:t>“Change the design to "more classic", a modern metro-like appearance is unreadable to me”</a:t>
            </a:r>
          </a:p>
        </p:txBody>
      </p:sp>
      <p:sp>
        <p:nvSpPr>
          <p:cNvPr id="42" name="Rectangle 41"/>
          <p:cNvSpPr/>
          <p:nvPr/>
        </p:nvSpPr>
        <p:spPr>
          <a:xfrm>
            <a:off x="5420716" y="4962468"/>
            <a:ext cx="3488802" cy="461665"/>
          </a:xfrm>
          <a:prstGeom prst="rect">
            <a:avLst/>
          </a:prstGeom>
        </p:spPr>
        <p:txBody>
          <a:bodyPr wrap="square">
            <a:spAutoFit/>
          </a:bodyPr>
          <a:lstStyle/>
          <a:p>
            <a:r>
              <a:rPr lang="en-GB" sz="1200" b="1" dirty="0" smtClean="0">
                <a:latin typeface="Arial" pitchFamily="34" charset="0"/>
                <a:cs typeface="Arial" pitchFamily="34" charset="0"/>
              </a:rPr>
              <a:t>“At </a:t>
            </a:r>
            <a:r>
              <a:rPr lang="en-GB" sz="1200" b="1" dirty="0">
                <a:latin typeface="Arial" pitchFamily="34" charset="0"/>
                <a:cs typeface="Arial" pitchFamily="34" charset="0"/>
              </a:rPr>
              <a:t>the moment it looks too messy without a good graphic </a:t>
            </a:r>
            <a:r>
              <a:rPr lang="en-GB" sz="1200" b="1" dirty="0" smtClean="0">
                <a:latin typeface="Arial" pitchFamily="34" charset="0"/>
                <a:cs typeface="Arial" pitchFamily="34" charset="0"/>
              </a:rPr>
              <a:t>design”</a:t>
            </a:r>
            <a:endParaRPr lang="en-GB" sz="1200" b="1" dirty="0">
              <a:latin typeface="Arial" pitchFamily="34" charset="0"/>
              <a:cs typeface="Arial" pitchFamily="34" charset="0"/>
            </a:endParaRPr>
          </a:p>
        </p:txBody>
      </p:sp>
      <p:sp>
        <p:nvSpPr>
          <p:cNvPr id="43" name="Rectangle 42"/>
          <p:cNvSpPr/>
          <p:nvPr/>
        </p:nvSpPr>
        <p:spPr>
          <a:xfrm>
            <a:off x="5125440" y="5581593"/>
            <a:ext cx="3707877" cy="461665"/>
          </a:xfrm>
          <a:prstGeom prst="rect">
            <a:avLst/>
          </a:prstGeom>
        </p:spPr>
        <p:txBody>
          <a:bodyPr wrap="square">
            <a:spAutoFit/>
          </a:bodyPr>
          <a:lstStyle/>
          <a:p>
            <a:r>
              <a:rPr lang="en-GB" sz="1200" b="1" dirty="0" smtClean="0">
                <a:latin typeface="Arial" pitchFamily="34" charset="0"/>
                <a:cs typeface="Arial" pitchFamily="34" charset="0"/>
              </a:rPr>
              <a:t>“Could </a:t>
            </a:r>
            <a:r>
              <a:rPr lang="en-GB" sz="1200" b="1" dirty="0">
                <a:latin typeface="Arial" pitchFamily="34" charset="0"/>
                <a:cs typeface="Arial" pitchFamily="34" charset="0"/>
              </a:rPr>
              <a:t>use a better graphic design, as long as it stays as simple as the current </a:t>
            </a:r>
            <a:r>
              <a:rPr lang="en-GB" sz="1200" b="1" dirty="0" smtClean="0">
                <a:latin typeface="Arial" pitchFamily="34" charset="0"/>
                <a:cs typeface="Arial" pitchFamily="34" charset="0"/>
              </a:rPr>
              <a:t>one”</a:t>
            </a:r>
          </a:p>
        </p:txBody>
      </p:sp>
      <p:sp>
        <p:nvSpPr>
          <p:cNvPr id="2" name="Rectangle 1"/>
          <p:cNvSpPr/>
          <p:nvPr/>
        </p:nvSpPr>
        <p:spPr>
          <a:xfrm>
            <a:off x="194732" y="5175783"/>
            <a:ext cx="4283154" cy="461665"/>
          </a:xfrm>
          <a:prstGeom prst="rect">
            <a:avLst/>
          </a:prstGeom>
        </p:spPr>
        <p:txBody>
          <a:bodyPr wrap="square">
            <a:spAutoFit/>
          </a:bodyPr>
          <a:lstStyle/>
          <a:p>
            <a:r>
              <a:rPr lang="en-GB" sz="1200" b="1" dirty="0" smtClean="0">
                <a:latin typeface="Arial" pitchFamily="34" charset="0"/>
                <a:cs typeface="Arial" pitchFamily="34" charset="0"/>
              </a:rPr>
              <a:t>“I </a:t>
            </a:r>
            <a:r>
              <a:rPr lang="en-GB" sz="1200" b="1" dirty="0">
                <a:latin typeface="Arial" pitchFamily="34" charset="0"/>
                <a:cs typeface="Arial" pitchFamily="34" charset="0"/>
              </a:rPr>
              <a:t>think you need to make clearer menus, with specific information that could facilitate surfing the </a:t>
            </a:r>
            <a:r>
              <a:rPr lang="en-GB" sz="1200" b="1" dirty="0" smtClean="0">
                <a:latin typeface="Arial" pitchFamily="34" charset="0"/>
                <a:cs typeface="Arial" pitchFamily="34" charset="0"/>
              </a:rPr>
              <a:t>website”</a:t>
            </a:r>
            <a:endParaRPr lang="en-GB" sz="1200" b="1" dirty="0">
              <a:latin typeface="Arial" pitchFamily="34" charset="0"/>
              <a:cs typeface="Arial" pitchFamily="34" charset="0"/>
            </a:endParaRPr>
          </a:p>
        </p:txBody>
      </p:sp>
      <p:sp>
        <p:nvSpPr>
          <p:cNvPr id="29" name="Rectangle 28"/>
          <p:cNvSpPr/>
          <p:nvPr/>
        </p:nvSpPr>
        <p:spPr>
          <a:xfrm rot="775276">
            <a:off x="6386178" y="351558"/>
            <a:ext cx="225844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5" name="TextBox 34"/>
          <p:cNvSpPr txBox="1"/>
          <p:nvPr/>
        </p:nvSpPr>
        <p:spPr>
          <a:xfrm rot="775276">
            <a:off x="6426781" y="383975"/>
            <a:ext cx="2196402"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ENCOURAGING</a:t>
            </a:r>
            <a:endParaRPr lang="nl-BE" b="1" dirty="0">
              <a:solidFill>
                <a:schemeClr val="bg1"/>
              </a:solidFill>
              <a:latin typeface="Arial Black" pitchFamily="34" charset="0"/>
              <a:cs typeface="Arial" pitchFamily="34" charset="0"/>
            </a:endParaRPr>
          </a:p>
        </p:txBody>
      </p:sp>
      <p:sp>
        <p:nvSpPr>
          <p:cNvPr id="36" name="Text Placeholder 3"/>
          <p:cNvSpPr txBox="1">
            <a:spLocks/>
          </p:cNvSpPr>
          <p:nvPr/>
        </p:nvSpPr>
        <p:spPr>
          <a:xfrm rot="775276">
            <a:off x="5993781" y="774439"/>
            <a:ext cx="2961353"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37" name="Rectangle 36"/>
          <p:cNvSpPr/>
          <p:nvPr/>
        </p:nvSpPr>
        <p:spPr>
          <a:xfrm rot="828199">
            <a:off x="5821562" y="713817"/>
            <a:ext cx="324162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44" name="TextBox 43"/>
          <p:cNvSpPr txBox="1"/>
          <p:nvPr/>
        </p:nvSpPr>
        <p:spPr>
          <a:xfrm rot="752659">
            <a:off x="5780542" y="700234"/>
            <a:ext cx="325602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USAGE/IMPROVEMENTS</a:t>
            </a:r>
            <a:endParaRPr lang="nl-BE"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val="389009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txBox="1">
            <a:spLocks/>
          </p:cNvSpPr>
          <p:nvPr/>
        </p:nvSpPr>
        <p:spPr>
          <a:xfrm>
            <a:off x="560466" y="1591971"/>
            <a:ext cx="3945995" cy="5293413"/>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None/>
            </a:pPr>
            <a:r>
              <a:rPr lang="en-US" sz="1200" b="1" dirty="0" smtClean="0">
                <a:solidFill>
                  <a:srgbClr val="F90752"/>
                </a:solidFill>
                <a:latin typeface="Arial" pitchFamily="34" charset="0"/>
                <a:cs typeface="Arial" pitchFamily="34" charset="0"/>
              </a:rPr>
              <a:t>Improve the search engine</a:t>
            </a:r>
            <a:r>
              <a:rPr lang="en-US" sz="1200" dirty="0" smtClean="0">
                <a:latin typeface="Arial" pitchFamily="34" charset="0"/>
                <a:cs typeface="Arial" pitchFamily="34" charset="0"/>
              </a:rPr>
              <a:t>: currently the tool is not offering users what they need.</a:t>
            </a:r>
          </a:p>
          <a:p>
            <a:pPr marL="0" indent="0" algn="just">
              <a:buNone/>
            </a:pPr>
            <a:endParaRPr lang="en-US" sz="1200" dirty="0">
              <a:latin typeface="Arial" pitchFamily="34" charset="0"/>
              <a:cs typeface="Arial" pitchFamily="34" charset="0"/>
            </a:endParaRPr>
          </a:p>
          <a:p>
            <a:pPr marL="0" indent="0" algn="just">
              <a:buNone/>
            </a:pPr>
            <a:r>
              <a:rPr lang="en-US" sz="1200" dirty="0" smtClean="0">
                <a:latin typeface="Arial" pitchFamily="34" charset="0"/>
                <a:cs typeface="Arial" pitchFamily="34" charset="0"/>
              </a:rPr>
              <a:t>It is not finding the information sought and the options are not as desired.</a:t>
            </a:r>
          </a:p>
          <a:p>
            <a:pPr marL="0" indent="0" algn="just">
              <a:buNone/>
            </a:pPr>
            <a:endParaRPr lang="en-US" sz="1200" b="1" dirty="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Font typeface="Arial" pitchFamily="34" charset="0"/>
              <a:buNone/>
            </a:pPr>
            <a:endParaRPr lang="en-US" sz="1200" b="1" dirty="0" smtClean="0">
              <a:latin typeface="Arial" pitchFamily="34" charset="0"/>
              <a:cs typeface="Arial" pitchFamily="34" charset="0"/>
            </a:endParaRPr>
          </a:p>
          <a:p>
            <a:pPr marL="0" indent="0" algn="just">
              <a:buNone/>
            </a:pPr>
            <a:endParaRPr lang="en-US" sz="1200" b="1" dirty="0" smtClean="0">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AutoShape 2" descr="data:image/jpeg;base64,/9j/4AAQSkZJRgABAQAAAQABAAD/2wCEAAkGBxQSEhUUExQVFRQWGBoYGBcYGBcXFRgXHBoWGBccGhsaHCggGholHBQXITEiJSksLi4uHB8zODMsNygtLisBCgoKDA0NDwwMDisZFBksLCwsKys3LCwsKywsKywrNysrKywrKyssKyw3LCsrKysrLCsrKysrLCwrKysrKzcrK//AABEIAKAAoAMBIgACEQEDEQH/xAAbAAABBQEBAAAAAAAAAAAAAAAAAgMEBQYHAf/EADoQAAIBAgQDBQYFAwQDAQAAAAECEQADBBIhMUFRYQUTcYGRBiKhscHRBzJCUvBicuEUIzPxNJLiJP/EABUBAQEAAAAAAAAAAAAAAAAAAAAB/8QAFREBAQAAAAAAAAAAAAAAAAAAAAH/2gAMAwEAAhEDEQA/AO40UUUBRRRQFFFFAUUUUBRRRQFFFFAUUUUBRRRQFFFFAUUUUBRRRQFFeM0CTWa7U7QuveFlPcVkktIkCYLRMgjYaak/06haYntAzFvKQDq2403GnGm+yu1GvXbiwMiAajnJ06/4qjxuFyFZYpaBCqqH3jO5JPHjzNans/ArZQIm25J3J5mgk0UUUBTd28q/mMUPfUbkeHGqfHZnuhg3uZIKka5pJkGdoPwoLaziVYwpk8qerN2sWq3GCuudVlxIlUOxIOw03r27iWcTnJB5HQjy3oLy/jET8zAdOPpVdd9oEGysfQVUMkeHKmGHMQPjQWfbPbrqqNaHuEHMxAJB5dD86T2T7Q/pveT/AHH1qg7SLLbdkUM6qxVeZAJArIWu2LwAdH70XFL28w/Ou7Rl2u2+KbMNo1qjuFu4GEqQRzBkUuua+y/bDqLd0gANGYA5lZf3LzHEca6RbcMAQZB1B6VAqiiigKKKi425+nnv4UDeKvkyBt/JqCcHb70XIBuBSmaNQpIJGngK9xd9bVtrhGiidOPIAnTWnMJd7y2rwVzqGyn8wkTB660EDDW+/wAVr/x2dehbh9/KtNVDhGGFUA+8HuaniC0AelX1AUVzb2k9v7ouG3hQihSQXcFiSNwBwqwwX4k4cWUN3Mb0e+ltCRI03MATvvQa7FJrPDjyHjUBLgeYzgEGGjKGHNT8ay1v2qbH3ltWsOimCQ105oA1JKqI8tau8J2fie9D38SHVdraJlUnbWSdBNBWWOylt2nu40LduWw4N1yGzWlJZTl2UkbqBvVXhMLcw2DwasCiWe7a+QSsAyAum4BcFuEL1rb37YMAidZA6jUem9NXFY/tHqaCLcSoD2ZmWO5kDQRy9Ks2FRMQI1/h/wA1RGuCszc9m4uMUYCy7i41uDKXQZD2mB92eNal1J29Tp8N6YuKPHqfoNhRFetgKAqiANgKn9n9t3MOANCgM5dz4A7AcajEEbeWtRcU65ssgEyQswSBvA5a0HS8NfW4odTKsJFOVjvYrtEqzWGOh95Oh/UPr61saiis921hGxFt0Fzu85gtlD+5xEEga1d4poU9dKr42Hj46f8AdBQYXsVzeK3S9y2oT32yqrKgYqoVf6m1EAQo3mpXtJ26MMBzOpO8DwG9XarFc5/ENz3sHbT5aUCcb7ch3Utad0QzAKpmI2mZgTU7EfiZcI9zDhT/AFPm+S/SsGSDSgaCRj8W164114zOZMCBUepfZ3Zt2+xWyjORvGw8TsK0eF/D7EN+d7dvzLn0H3oIPsHfy423/UGX1Bj5V1UisjgPYJbTLcN92dCGUKoQFhqBqSYkVrAAwBkkESNeevCgRc01kDx2/mlIOonavMTcW0pfIxj9il38gNazmI9qXfCf6rC2e8tyc+Zv9xFBh27tQSxAk5cwNBeXLfj61HKxsIPPj671T3Ma12ziry4jNaVJstbASD3ecmdZIJUeulWdy1ktZZMhQCZJPDMZOs71QzdEHx+fP0n4UzcFSBh1X8qgeAE+tRy4MwZoiFi7gRSzaKNSeQ4nwFZD21s92yYuCe6UiR+gyGUnmje8p8Qa2lwVkO1eycWqGzhrls2HBUC4PftKdCFP6ljbiKKuVvlGW4h1BDD511HCXxcRXGzAH1rlj2cqhRsoAk8gAK2vsNis1goTJtsRtGh1H19KUXOOOw/n81qtw2KRrjoHBdDBUkZhoG23jXerDG7jwrC4zBF8UGW9Z71HU2u+tg3Cc16baXEKsFy2joQ2hqDaC0OZ9TTS4K2zMWtoxBEFlDHYc6cS4do1AGaDoDyE705ZG5Okn/FA9bWNgB4ACuW/iL2nnxPdG2ENsCGIhnB68RpXUxVdie1bfeG0qG/dQAsiBSbc7ZmYhUJjQTJigx/4Z2sQrscpGGYEsWES4gLl56TPCuhGqfAe09q5fOGdbljERIt3QAWHNGUlW2OxqxxwkKp2ZgD1EEx5xQei+pMBlJ6EUxgj7mmoBYA8IkxFPvZUiCqkcoEUGgQayHbNhuz7zY2ypNi4f/12l36X0H7hJzDiK15ptxOlBz44O7aUthxnwmNfVFEdwXuALcQfsZfzDga2t7c0sQgCIuigAKugUbAcgIpi4rnio8i3x0oINywdg5C8oExyDf4pq4gWI0A08tvt6VKV8wB51EvPmBC+9wngPPaqGbum+lRbizvIHLY+J5eFSn113J1HIeA4nqajXKIhTpB6j7Vdfh/fi7dTmgPmD/8ARrO9pYgJtAd5CkgkT1jYSQJ6irX2CuziVP7rZPwBoN1jRqD0/nzrHN2ZcbGhls2mt5g4xOaLltZzNbCRrmcaNOxNbPHrMeY9f+qiJsJ3iopSNBM8dR10A+lPW3mkg15ZOreP0FBJQ1ivwluzh74f/wAgYm538/mzmNT5aDwrZA1hxhsccYbtvCWrP+4FuXhfI7+yraFrYEE5ZiZInegX+JWFL3uzTb/5/wDUgLG/diGuH+0ZVnx61tcTbzCJgzIPIjY1mu2/Z/E3cSb1jFrh1KKk9yLl0RMhWZgEU6GBxq77JwZsWLdoubhtqFzkQWjiRO9As22b85AA4ITqeZOhA6UhhkI1JUkAgmYJ2IPKdIp+5dA3IHiai4u4CjRJ8jG44xQSCabND3P6W9I+dNlmOwjqT9BM0DYMe6RxJB4Hj5H7Uze2PDqN6duQssSSRxjbwUf5NUmC7ft371y1aVybUd4WBTLM5QAwlj7pqiU1kRESBwO3oNKZums5252hcTH4a010mzckMoGUBzJtgsDJmJjp1rRXDQRW4j08/wDM/CmLqwd5J9B96futFQ3YzqAAOsn0j60RR9rsO8QBxmOht7lhmDDWfcErueFXf4cibyHlbPyiq3GKDB4gg9THCr78OsPF1uSW48yR9AaDc4we6emtUrdooLvdHMG097KcktqFzbZulaAisd27ZdHZluKqFGW4txC9o5BmXYhlOUvqJ2GlRV7LdD8D9aRbZszQBw4k8PDrVX7M9qPftkuqjKcoZXzh446qpBiNxxq1tH3mHgfhH0oHRn5r/wCp+9KDkbweoEfCvAaTcGoO8cJjz8fvQO3XIBIEnlTSrmEliwPLRfQfevM7HQBR4mSPIfevbaZfMyeGtAtQF2AHhpTGPP8Att4T6a06TSWEiDsdKD1zqaQaYUuBlgEjQMTpHAkbz0+NIOHX9QDE7kgfDkOlAu4aw2Lvrhe1mdtExGHJY9bfzOnxrZhtBx3HXQkVmPaPsR8Tfw1xWRBh2ZszLnzTlIAUEaDLuTVFR7a4d1wQvsIvJeTEMN8pkDLPRcq+VaVMUtwZkYMp1BBka68PGvcThluqA47wDXUe4TzI2PxpJYbDSNI5UDOIbQ1EvtT916gPoPDbpvp5RREXFax/IFbf8P8ADRae5+9oH9q6D4lq51dxea8LSqWY7xw5T1OnrXZOy8ILNpLY/SoB8ePxpVSqrO2cJnAPUdRpz6ESD41Z14yyINQZfAYRrV64c73EuwxzEHu3WFCiANCsbyZXrViyg9COI3pF2zkYjnqKRef3Z4CCfAb0DndzqCc3AzPlyinbVyQDzE0ktP8APtQKDIvimTFtdI7q4SovG4JVMMsizbUhspuXXLEGdI121qsTi3tKwlrd69jVN4tcIt22C51RFQlmUrkBKgZpM9LTGdlBMQxW2zZ7gBe9N60e+R9kJgBGtoumsPE1G7e7LvM90JbIuNaw9y2bYBQXrTEFe8YSqiEjbwoNxauSoJ3IB2Kj0Oo8DXpNQOzrjQVa3cQDZrlxbjNO8kEnTrUl7kUHly5JgGOJPIcPMwfQ00wHX1NILQxMGGAGx3WY9Qx9K8Ynl8qo8dqjOw8+R5c+v0px/ED4/KmLlwDr1P0FA3dfnUJtJ1Gpnj8vCsdf9vbm/wDo3C5oJZmEAmB+jRo4TvWpxFyJ6UQm9c5f5qDiHgfzypeIYTr/ADypi3hXxDi0k5n0kcOZnhHOgl/hl2DmxFzEMcwSBP6WualoHSfgK6rULsbsxMNZSzbEKgjlJ4mptRRRRRQM4qwHEceBrN3sYEuG24KnSGMZTm2gzz0141qqg9r9mJiLbI4GqlZiYDCDQVKPBy7Dh9vGnQ3X5VSYnEPh2W1iB+aFS4CYZuU/u4g8djB3nW7+m89edUTjdjj0oNyonfVFxnaiWzBDkwW91WaANCTA0oLBbszO/LbTh40d5G2nhUC32gjbSCdswKk+E/SvbuIj1A9TFA/f94QT58QeBFR++MwwE8xsY6cKS13x+VRGxi7Ajlpr8aCRcu1FuXKRcu1Ge5RFV7VvnS3bn/kvWx5Bs5+Cmpl95nrSb7AwdJB0J4Ty6xXmHsPeYJbUsx+HjyFBHW2WICgknQAakmui+y/YIwyS2t1h7x4AftFe+z3s8uHGZveunduA6L96u6iiiiigKKKKAooooEXrQYQwkVQ47sJhJtmRy4/Y1oaKDC3CyGDOm4O9RO0GzpEBh+oFQ5j+0kfOugX8OriGUHxqpxPs3bYyjMh2/cPQ/egxtrtMkBO5cgL73u5UGwAUPGbSdtopvBYp2uOptutnKMpeJzahlAkkrEHXrWluezV0bOjeRB+vzqBiOwMRBAUSdjoQD4TVEJ1HGT4kkfGkXXEEHaPhTtj2dxob3ghXwgzz308Ksrfsldb8zqvqTRFDcxI5yYExrJjXaol++5bIiFifSeA5nyrcYT2Ptr+d2foAFHwk/GrzB4C3aHuIF68fWisF2V7E3bxD4ghBA90akaa5Z2J5+Gmlbrszsy1h0yWlCjidyTzJ41MoqAooooCiiig//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Title 1"/>
          <p:cNvSpPr>
            <a:spLocks noGrp="1"/>
          </p:cNvSpPr>
          <p:nvPr>
            <p:ph type="title"/>
          </p:nvPr>
        </p:nvSpPr>
        <p:spPr>
          <a:xfrm>
            <a:off x="457199" y="295275"/>
            <a:ext cx="5269386" cy="945349"/>
          </a:xfrm>
        </p:spPr>
        <p:txBody>
          <a:bodyPr/>
          <a:lstStyle/>
          <a:p>
            <a:r>
              <a:rPr lang="en-GB" sz="2200" dirty="0" smtClean="0"/>
              <a:t>Encourage exploration of the site </a:t>
            </a:r>
            <a:r>
              <a:rPr lang="en-GB" sz="2200" smtClean="0"/>
              <a:t>with an improved </a:t>
            </a:r>
            <a:r>
              <a:rPr lang="en-GB" sz="2200" dirty="0" smtClean="0"/>
              <a:t>the search facility</a:t>
            </a:r>
            <a:endParaRPr lang="en-GB" sz="22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pic>
        <p:nvPicPr>
          <p:cNvPr id="23" name="Picture 22" descr="Travel&amp;Leisur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732" y="6328832"/>
            <a:ext cx="425408" cy="411501"/>
          </a:xfrm>
          <a:prstGeom prst="rect">
            <a:avLst/>
          </a:prstGeom>
        </p:spPr>
      </p:pic>
      <p:pic>
        <p:nvPicPr>
          <p:cNvPr id="24" name="Picture 23"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31" name="Rectangle 30"/>
          <p:cNvSpPr/>
          <p:nvPr/>
        </p:nvSpPr>
        <p:spPr>
          <a:xfrm>
            <a:off x="671731" y="1627883"/>
            <a:ext cx="1398140" cy="307777"/>
          </a:xfrm>
          <a:prstGeom prst="rect">
            <a:avLst/>
          </a:prstGeom>
          <a:solidFill>
            <a:schemeClr val="tx1"/>
          </a:solidFill>
        </p:spPr>
        <p:txBody>
          <a:bodyPr wrap="none">
            <a:spAutoFit/>
          </a:bodyPr>
          <a:lstStyle/>
          <a:p>
            <a:pPr algn="just"/>
            <a:r>
              <a:rPr lang="en-GB" sz="1400" b="1" dirty="0" smtClean="0">
                <a:solidFill>
                  <a:schemeClr val="bg1"/>
                </a:solidFill>
                <a:latin typeface="Arial" pitchFamily="34" charset="0"/>
                <a:cs typeface="Arial" pitchFamily="34" charset="0"/>
              </a:rPr>
              <a:t>Search facility</a:t>
            </a:r>
            <a:endParaRPr lang="en-GB" sz="1400" b="1" dirty="0">
              <a:solidFill>
                <a:schemeClr val="bg1"/>
              </a:solidFill>
              <a:latin typeface="Arial" pitchFamily="34" charset="0"/>
              <a:cs typeface="Arial" pitchFamily="34" charset="0"/>
            </a:endParaRPr>
          </a:p>
        </p:txBody>
      </p:sp>
      <p:sp>
        <p:nvSpPr>
          <p:cNvPr id="33" name="Rectangular Callout 32"/>
          <p:cNvSpPr/>
          <p:nvPr/>
        </p:nvSpPr>
        <p:spPr>
          <a:xfrm>
            <a:off x="457199" y="3706996"/>
            <a:ext cx="307662" cy="194506"/>
          </a:xfrm>
          <a:prstGeom prst="wedgeRectCallout">
            <a:avLst>
              <a:gd name="adj1" fmla="val 41816"/>
              <a:gd name="adj2" fmla="val 10333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GB" dirty="0"/>
          </a:p>
        </p:txBody>
      </p:sp>
      <p:pic>
        <p:nvPicPr>
          <p:cNvPr id="26" name="Picture 25" descr="lijntj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4" name="Rectangle 3"/>
          <p:cNvSpPr/>
          <p:nvPr/>
        </p:nvSpPr>
        <p:spPr>
          <a:xfrm>
            <a:off x="798584" y="3901502"/>
            <a:ext cx="3707877" cy="646331"/>
          </a:xfrm>
          <a:prstGeom prst="rect">
            <a:avLst/>
          </a:prstGeom>
        </p:spPr>
        <p:txBody>
          <a:bodyPr wrap="square">
            <a:spAutoFit/>
          </a:bodyPr>
          <a:lstStyle/>
          <a:p>
            <a:r>
              <a:rPr lang="en-GB" sz="1200" b="1" dirty="0" smtClean="0">
                <a:latin typeface="Arial" pitchFamily="34" charset="0"/>
                <a:cs typeface="Arial" pitchFamily="34" charset="0"/>
              </a:rPr>
              <a:t>“Search </a:t>
            </a:r>
            <a:r>
              <a:rPr lang="en-GB" sz="1200" b="1" dirty="0">
                <a:latin typeface="Arial" pitchFamily="34" charset="0"/>
                <a:cs typeface="Arial" pitchFamily="34" charset="0"/>
              </a:rPr>
              <a:t>machine is strange, after entering the word Schleswig-Holstein, the information displayed was quite different than I </a:t>
            </a:r>
            <a:r>
              <a:rPr lang="en-GB" sz="1200" b="1" dirty="0" smtClean="0">
                <a:latin typeface="Arial" pitchFamily="34" charset="0"/>
                <a:cs typeface="Arial" pitchFamily="34" charset="0"/>
              </a:rPr>
              <a:t>expected”</a:t>
            </a:r>
            <a:endParaRPr lang="en-GB" sz="1200" b="1" dirty="0">
              <a:latin typeface="Arial" pitchFamily="34" charset="0"/>
              <a:cs typeface="Arial" pitchFamily="34" charset="0"/>
            </a:endParaRPr>
          </a:p>
        </p:txBody>
      </p:sp>
      <p:sp>
        <p:nvSpPr>
          <p:cNvPr id="6" name="Rectangle 5"/>
          <p:cNvSpPr/>
          <p:nvPr/>
        </p:nvSpPr>
        <p:spPr>
          <a:xfrm>
            <a:off x="763987" y="4643567"/>
            <a:ext cx="4012844" cy="461665"/>
          </a:xfrm>
          <a:prstGeom prst="rect">
            <a:avLst/>
          </a:prstGeom>
        </p:spPr>
        <p:txBody>
          <a:bodyPr wrap="square">
            <a:spAutoFit/>
          </a:bodyPr>
          <a:lstStyle/>
          <a:p>
            <a:r>
              <a:rPr lang="en-GB" sz="1200" b="1" dirty="0" smtClean="0">
                <a:latin typeface="Arial" pitchFamily="34" charset="0"/>
                <a:cs typeface="Arial" pitchFamily="34" charset="0"/>
              </a:rPr>
              <a:t>“I </a:t>
            </a:r>
            <a:r>
              <a:rPr lang="en-GB" sz="1200" b="1" dirty="0">
                <a:latin typeface="Arial" pitchFamily="34" charset="0"/>
                <a:cs typeface="Arial" pitchFamily="34" charset="0"/>
              </a:rPr>
              <a:t>can find a lot of interesting things and themes here but I don't really like the search </a:t>
            </a:r>
            <a:r>
              <a:rPr lang="en-GB" sz="1200" b="1" dirty="0" smtClean="0">
                <a:latin typeface="Arial" pitchFamily="34" charset="0"/>
                <a:cs typeface="Arial" pitchFamily="34" charset="0"/>
              </a:rPr>
              <a:t>options”</a:t>
            </a:r>
            <a:endParaRPr lang="en-GB" sz="1200" b="1" dirty="0">
              <a:latin typeface="Arial" pitchFamily="34" charset="0"/>
              <a:cs typeface="Arial" pitchFamily="34" charset="0"/>
            </a:endParaRPr>
          </a:p>
        </p:txBody>
      </p:sp>
      <p:cxnSp>
        <p:nvCxnSpPr>
          <p:cNvPr id="36" name="Straight Connector 35"/>
          <p:cNvCxnSpPr/>
          <p:nvPr/>
        </p:nvCxnSpPr>
        <p:spPr>
          <a:xfrm flipV="1">
            <a:off x="4724400" y="2009801"/>
            <a:ext cx="0" cy="3695726"/>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25" name="Picture 2" descr="http://dcdaybook.files.wordpress.com/2013/06/encouragement-road-sign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174" y="2417291"/>
            <a:ext cx="2588518" cy="27739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rot="775276">
            <a:off x="6333467" y="399488"/>
            <a:ext cx="2258442" cy="379265"/>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9" name="TextBox 28"/>
          <p:cNvSpPr txBox="1"/>
          <p:nvPr/>
        </p:nvSpPr>
        <p:spPr>
          <a:xfrm rot="775276">
            <a:off x="6374070" y="431905"/>
            <a:ext cx="2196402"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ENCOURAGING</a:t>
            </a:r>
            <a:endParaRPr lang="nl-BE" b="1" dirty="0">
              <a:solidFill>
                <a:schemeClr val="bg1"/>
              </a:solidFill>
              <a:latin typeface="Arial Black" pitchFamily="34" charset="0"/>
              <a:cs typeface="Arial" pitchFamily="34" charset="0"/>
            </a:endParaRPr>
          </a:p>
        </p:txBody>
      </p:sp>
      <p:sp>
        <p:nvSpPr>
          <p:cNvPr id="32" name="Text Placeholder 3"/>
          <p:cNvSpPr txBox="1">
            <a:spLocks/>
          </p:cNvSpPr>
          <p:nvPr/>
        </p:nvSpPr>
        <p:spPr>
          <a:xfrm rot="775276">
            <a:off x="5941070" y="822369"/>
            <a:ext cx="2961353" cy="403225"/>
          </a:xfrm>
          <a:prstGeom prst="rect">
            <a:avLst/>
          </a:prstGeom>
        </p:spPr>
        <p:txBody>
          <a:bodyPr/>
          <a:lstStyle>
            <a:lvl1pPr marL="0" indent="0" algn="ctr" defTabSz="457200" rtl="0" eaLnBrk="1" latinLnBrk="0" hangingPunct="1">
              <a:spcBef>
                <a:spcPct val="20000"/>
              </a:spcBef>
              <a:buFont typeface="Arial"/>
              <a:buNone/>
              <a:defRPr lang="en-US" sz="1300" b="1" kern="1200" dirty="0" smtClean="0">
                <a:solidFill>
                  <a:srgbClr val="F38A00"/>
                </a:solidFill>
                <a:latin typeface="Arial"/>
                <a:ea typeface="+mn-ea"/>
                <a:cs typeface="Arial"/>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mtClean="0"/>
              <a:t>Objectives</a:t>
            </a:r>
            <a:endParaRPr lang="en-GB"/>
          </a:p>
        </p:txBody>
      </p:sp>
      <p:sp>
        <p:nvSpPr>
          <p:cNvPr id="35" name="Rectangle 34"/>
          <p:cNvSpPr/>
          <p:nvPr/>
        </p:nvSpPr>
        <p:spPr>
          <a:xfrm rot="828199">
            <a:off x="5768851" y="761747"/>
            <a:ext cx="3241628" cy="379265"/>
          </a:xfrm>
          <a:prstGeom prst="rect">
            <a:avLst/>
          </a:prstGeom>
          <a:solidFill>
            <a:srgbClr val="FF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solidFill>
                <a:schemeClr val="tx1"/>
              </a:solidFill>
            </a:endParaRPr>
          </a:p>
        </p:txBody>
      </p:sp>
      <p:sp>
        <p:nvSpPr>
          <p:cNvPr id="37" name="TextBox 36"/>
          <p:cNvSpPr txBox="1"/>
          <p:nvPr/>
        </p:nvSpPr>
        <p:spPr>
          <a:xfrm rot="752659">
            <a:off x="5727831" y="748164"/>
            <a:ext cx="3256021" cy="369332"/>
          </a:xfrm>
          <a:prstGeom prst="rect">
            <a:avLst/>
          </a:prstGeom>
          <a:noFill/>
        </p:spPr>
        <p:txBody>
          <a:bodyPr wrap="square" rtlCol="0">
            <a:spAutoFit/>
          </a:bodyPr>
          <a:lstStyle/>
          <a:p>
            <a:pPr algn="r"/>
            <a:r>
              <a:rPr lang="nl-BE" b="1" dirty="0" smtClean="0">
                <a:solidFill>
                  <a:schemeClr val="bg1"/>
                </a:solidFill>
                <a:latin typeface="Arial Black" pitchFamily="34" charset="0"/>
                <a:cs typeface="Arial" pitchFamily="34" charset="0"/>
              </a:rPr>
              <a:t>USAGE/IMPROVEMENTS</a:t>
            </a:r>
            <a:endParaRPr lang="nl-BE"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val="182704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1" y="0"/>
            <a:ext cx="6862347" cy="68580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332315"/>
            <a:ext cx="5580184" cy="641350"/>
          </a:xfrm>
        </p:spPr>
        <p:txBody>
          <a:bodyPr/>
          <a:lstStyle/>
          <a:p>
            <a:pPr algn="ctr"/>
            <a:r>
              <a:rPr lang="en-GB" sz="3600" dirty="0" smtClean="0"/>
              <a:t>Who will help you promote the site?</a:t>
            </a: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2726779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Advocacy Barometer</a:t>
            </a:r>
            <a:br>
              <a:rPr lang="en-GB" sz="2800" dirty="0" smtClean="0"/>
            </a:br>
            <a:r>
              <a:rPr lang="en-GB" sz="1800" dirty="0" smtClean="0">
                <a:solidFill>
                  <a:schemeClr val="tx1"/>
                </a:solidFill>
              </a:rPr>
              <a:t>Recommendation</a:t>
            </a:r>
            <a:endParaRPr lang="nl-BE" sz="2800" dirty="0"/>
          </a:p>
        </p:txBody>
      </p:sp>
      <p:cxnSp>
        <p:nvCxnSpPr>
          <p:cNvPr id="7" name="Straight Connector 6"/>
          <p:cNvCxnSpPr/>
          <p:nvPr/>
        </p:nvCxnSpPr>
        <p:spPr>
          <a:xfrm>
            <a:off x="3908673" y="1772816"/>
            <a:ext cx="19050" cy="3810000"/>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84998" y="1772816"/>
            <a:ext cx="19050" cy="3810000"/>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0" name="Text Box 15"/>
          <p:cNvSpPr txBox="1">
            <a:spLocks noChangeArrowheads="1"/>
          </p:cNvSpPr>
          <p:nvPr/>
        </p:nvSpPr>
        <p:spPr bwMode="auto">
          <a:xfrm>
            <a:off x="2027305" y="4600461"/>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smtClean="0">
                <a:solidFill>
                  <a:srgbClr val="00B050"/>
                </a:solidFill>
                <a:latin typeface="Arial" charset="0"/>
              </a:rPr>
              <a:t>Advocates</a:t>
            </a:r>
            <a:endParaRPr lang="en-AU" sz="1200" b="1" dirty="0">
              <a:solidFill>
                <a:srgbClr val="00B050"/>
              </a:solidFill>
              <a:latin typeface="Arial" charset="0"/>
            </a:endParaRPr>
          </a:p>
        </p:txBody>
      </p:sp>
      <p:sp>
        <p:nvSpPr>
          <p:cNvPr id="11" name="Text Box 17"/>
          <p:cNvSpPr txBox="1">
            <a:spLocks noChangeArrowheads="1"/>
          </p:cNvSpPr>
          <p:nvPr/>
        </p:nvSpPr>
        <p:spPr bwMode="auto">
          <a:xfrm>
            <a:off x="3945062" y="4600461"/>
            <a:ext cx="938077"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a:solidFill>
                  <a:srgbClr val="F79646"/>
                </a:solidFill>
                <a:latin typeface="Arial" charset="0"/>
              </a:rPr>
              <a:t>Indifferent</a:t>
            </a:r>
          </a:p>
        </p:txBody>
      </p:sp>
      <p:sp>
        <p:nvSpPr>
          <p:cNvPr id="12" name="Text Box 16"/>
          <p:cNvSpPr txBox="1">
            <a:spLocks noChangeArrowheads="1"/>
          </p:cNvSpPr>
          <p:nvPr/>
        </p:nvSpPr>
        <p:spPr bwMode="auto">
          <a:xfrm>
            <a:off x="5949273" y="4600461"/>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a:solidFill>
                  <a:srgbClr val="C00000"/>
                </a:solidFill>
                <a:latin typeface="Arial" charset="0"/>
              </a:rPr>
              <a:t>Opponents</a:t>
            </a:r>
          </a:p>
        </p:txBody>
      </p:sp>
      <p:cxnSp>
        <p:nvCxnSpPr>
          <p:cNvPr id="14" name="Straight Arrow Connector 13"/>
          <p:cNvCxnSpPr/>
          <p:nvPr/>
        </p:nvCxnSpPr>
        <p:spPr>
          <a:xfrm>
            <a:off x="1124552" y="4464982"/>
            <a:ext cx="6615800" cy="0"/>
          </a:xfrm>
          <a:prstGeom prst="straightConnector1">
            <a:avLst/>
          </a:prstGeom>
          <a:ln w="50800">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3" name="Rectangle 2"/>
          <p:cNvSpPr/>
          <p:nvPr/>
        </p:nvSpPr>
        <p:spPr>
          <a:xfrm>
            <a:off x="127329" y="5517232"/>
            <a:ext cx="7383030" cy="600164"/>
          </a:xfrm>
          <a:prstGeom prst="rect">
            <a:avLst/>
          </a:prstGeom>
        </p:spPr>
        <p:txBody>
          <a:bodyPr wrap="square">
            <a:spAutoFit/>
          </a:bodyPr>
          <a:lstStyle/>
          <a:p>
            <a:r>
              <a:rPr lang="en-GB" sz="1100" b="1" dirty="0" smtClean="0">
                <a:solidFill>
                  <a:schemeClr val="bg1">
                    <a:lumMod val="50000"/>
                  </a:schemeClr>
                </a:solidFill>
              </a:rPr>
              <a:t>(Figures in brackets refer to wave 1 scores for Poland)</a:t>
            </a:r>
          </a:p>
          <a:p>
            <a:r>
              <a:rPr lang="en-GB" sz="1100" dirty="0" smtClean="0"/>
              <a:t>Q13. Europeana </a:t>
            </a:r>
            <a:r>
              <a:rPr lang="en-GB" sz="1100" dirty="0"/>
              <a:t>is a site that I would recommend to my friends/colleagues who were interested in </a:t>
            </a:r>
            <a:r>
              <a:rPr lang="en-GB" sz="1100" dirty="0" smtClean="0"/>
              <a:t>arts/culture. </a:t>
            </a:r>
          </a:p>
          <a:p>
            <a:r>
              <a:rPr lang="en-GB" sz="1100" dirty="0" smtClean="0"/>
              <a:t>Base: Poland total wave 2, n=558; wave 1 n=530</a:t>
            </a:r>
            <a:endParaRPr lang="en-GB" sz="1100" dirty="0"/>
          </a:p>
        </p:txBody>
      </p:sp>
      <p:graphicFrame>
        <p:nvGraphicFramePr>
          <p:cNvPr id="16" name="Chart 15"/>
          <p:cNvGraphicFramePr>
            <a:graphicFrameLocks/>
          </p:cNvGraphicFramePr>
          <p:nvPr>
            <p:extLst>
              <p:ext uri="{D42A27DB-BD31-4B8C-83A1-F6EECF244321}">
                <p14:modId xmlns:p14="http://schemas.microsoft.com/office/powerpoint/2010/main" val="1522936866"/>
              </p:ext>
            </p:extLst>
          </p:nvPr>
        </p:nvGraphicFramePr>
        <p:xfrm>
          <a:off x="1201736" y="855534"/>
          <a:ext cx="6609450" cy="391995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Box 15"/>
          <p:cNvSpPr txBox="1">
            <a:spLocks noChangeArrowheads="1"/>
          </p:cNvSpPr>
          <p:nvPr/>
        </p:nvSpPr>
        <p:spPr bwMode="auto">
          <a:xfrm>
            <a:off x="2103995" y="4918516"/>
            <a:ext cx="1027845" cy="338554"/>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600" b="1" dirty="0" smtClean="0">
                <a:solidFill>
                  <a:srgbClr val="00B050"/>
                </a:solidFill>
                <a:latin typeface="Arial" charset="0"/>
              </a:rPr>
              <a:t>74% </a:t>
            </a:r>
            <a:r>
              <a:rPr lang="en-AU" sz="1100" b="1" dirty="0" smtClean="0">
                <a:solidFill>
                  <a:schemeClr val="bg1">
                    <a:lumMod val="50000"/>
                  </a:schemeClr>
                </a:solidFill>
                <a:latin typeface="Arial" charset="0"/>
              </a:rPr>
              <a:t>(67%)</a:t>
            </a:r>
            <a:endParaRPr lang="en-AU" sz="1100" b="1" dirty="0">
              <a:solidFill>
                <a:schemeClr val="bg1">
                  <a:lumMod val="50000"/>
                </a:schemeClr>
              </a:solidFill>
              <a:latin typeface="Arial" charset="0"/>
            </a:endParaRPr>
          </a:p>
        </p:txBody>
      </p:sp>
      <p:sp>
        <p:nvSpPr>
          <p:cNvPr id="18" name="Text Box 17"/>
          <p:cNvSpPr txBox="1">
            <a:spLocks noChangeArrowheads="1"/>
          </p:cNvSpPr>
          <p:nvPr/>
        </p:nvSpPr>
        <p:spPr bwMode="auto">
          <a:xfrm>
            <a:off x="3918494" y="4908063"/>
            <a:ext cx="1085554" cy="338554"/>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600" b="1" dirty="0" smtClean="0">
                <a:solidFill>
                  <a:srgbClr val="F79646"/>
                </a:solidFill>
                <a:latin typeface="Arial" charset="0"/>
              </a:rPr>
              <a:t>13% </a:t>
            </a:r>
            <a:r>
              <a:rPr lang="en-AU" sz="1100" b="1" dirty="0" smtClean="0">
                <a:solidFill>
                  <a:schemeClr val="bg1">
                    <a:lumMod val="50000"/>
                  </a:schemeClr>
                </a:solidFill>
                <a:latin typeface="Arial" charset="0"/>
              </a:rPr>
              <a:t>(18%)</a:t>
            </a:r>
            <a:r>
              <a:rPr lang="en-AU" sz="1600" b="1" dirty="0" smtClean="0">
                <a:solidFill>
                  <a:srgbClr val="F79646"/>
                </a:solidFill>
                <a:latin typeface="Arial" charset="0"/>
              </a:rPr>
              <a:t> </a:t>
            </a:r>
            <a:endParaRPr lang="en-AU" sz="1600" b="1" dirty="0">
              <a:solidFill>
                <a:srgbClr val="F79646"/>
              </a:solidFill>
              <a:latin typeface="Arial" charset="0"/>
            </a:endParaRPr>
          </a:p>
        </p:txBody>
      </p:sp>
      <p:sp>
        <p:nvSpPr>
          <p:cNvPr id="19" name="Text Box 16"/>
          <p:cNvSpPr txBox="1">
            <a:spLocks noChangeArrowheads="1"/>
          </p:cNvSpPr>
          <p:nvPr/>
        </p:nvSpPr>
        <p:spPr bwMode="auto">
          <a:xfrm>
            <a:off x="5992924" y="4897030"/>
            <a:ext cx="835485" cy="338554"/>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600" b="1" dirty="0" smtClean="0">
                <a:solidFill>
                  <a:srgbClr val="C00000"/>
                </a:solidFill>
                <a:latin typeface="Arial" charset="0"/>
              </a:rPr>
              <a:t>9% </a:t>
            </a:r>
            <a:r>
              <a:rPr lang="en-AU" sz="1100" b="1" dirty="0" smtClean="0">
                <a:solidFill>
                  <a:schemeClr val="bg1">
                    <a:lumMod val="50000"/>
                  </a:schemeClr>
                </a:solidFill>
                <a:latin typeface="Arial" charset="0"/>
              </a:rPr>
              <a:t>(8%)</a:t>
            </a:r>
            <a:endParaRPr lang="en-AU" sz="1600" b="1" dirty="0">
              <a:solidFill>
                <a:schemeClr val="bg1">
                  <a:lumMod val="50000"/>
                </a:schemeClr>
              </a:solidFill>
              <a:latin typeface="Arial" charset="0"/>
            </a:endParaRPr>
          </a:p>
        </p:txBody>
      </p:sp>
    </p:spTree>
    <p:extLst>
      <p:ext uri="{BB962C8B-B14F-4D97-AF65-F5344CB8AC3E}">
        <p14:creationId xmlns:p14="http://schemas.microsoft.com/office/powerpoint/2010/main" val="331063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Advocacy Barometer Score</a:t>
            </a:r>
            <a:r>
              <a:rPr lang="en-GB" sz="2400" dirty="0"/>
              <a:t/>
            </a:r>
            <a:br>
              <a:rPr lang="en-GB" sz="2400" dirty="0"/>
            </a:br>
            <a:r>
              <a:rPr lang="en-GB" sz="2400" dirty="0" smtClean="0">
                <a:solidFill>
                  <a:schemeClr val="tx1"/>
                </a:solidFill>
              </a:rPr>
              <a:t>Take your opponents away from your advocates</a:t>
            </a:r>
            <a:endParaRPr lang="nl-BE" sz="2400" dirty="0">
              <a:solidFill>
                <a:schemeClr val="tx1"/>
              </a:solidFill>
            </a:endParaRPr>
          </a:p>
        </p:txBody>
      </p:sp>
      <p:sp>
        <p:nvSpPr>
          <p:cNvPr id="10" name="Text Box 15"/>
          <p:cNvSpPr txBox="1">
            <a:spLocks noChangeArrowheads="1"/>
          </p:cNvSpPr>
          <p:nvPr/>
        </p:nvSpPr>
        <p:spPr bwMode="auto">
          <a:xfrm>
            <a:off x="374417" y="3109524"/>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smtClean="0">
                <a:solidFill>
                  <a:srgbClr val="00B050"/>
                </a:solidFill>
                <a:latin typeface="Arial" charset="0"/>
              </a:rPr>
              <a:t>Advocates</a:t>
            </a:r>
            <a:endParaRPr lang="en-AU" sz="1200" b="1" dirty="0">
              <a:solidFill>
                <a:srgbClr val="00B050"/>
              </a:solidFill>
              <a:latin typeface="Arial" charset="0"/>
            </a:endParaRPr>
          </a:p>
        </p:txBody>
      </p:sp>
      <p:sp>
        <p:nvSpPr>
          <p:cNvPr id="12" name="Text Box 16"/>
          <p:cNvSpPr txBox="1">
            <a:spLocks noChangeArrowheads="1"/>
          </p:cNvSpPr>
          <p:nvPr/>
        </p:nvSpPr>
        <p:spPr bwMode="auto">
          <a:xfrm>
            <a:off x="7452320" y="3109524"/>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a:solidFill>
                  <a:srgbClr val="C00000"/>
                </a:solidFill>
                <a:latin typeface="Arial" charset="0"/>
              </a:rPr>
              <a:t>Opponents</a:t>
            </a:r>
          </a:p>
        </p:txBody>
      </p: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sp>
        <p:nvSpPr>
          <p:cNvPr id="8" name="TextBox 7"/>
          <p:cNvSpPr txBox="1"/>
          <p:nvPr/>
        </p:nvSpPr>
        <p:spPr>
          <a:xfrm>
            <a:off x="1334936"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16" name="TextBox 15"/>
          <p:cNvSpPr txBox="1"/>
          <p:nvPr/>
        </p:nvSpPr>
        <p:spPr>
          <a:xfrm>
            <a:off x="6927971"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18" name="TextBox 17"/>
          <p:cNvSpPr txBox="1"/>
          <p:nvPr/>
        </p:nvSpPr>
        <p:spPr>
          <a:xfrm>
            <a:off x="4064266" y="3514725"/>
            <a:ext cx="884389" cy="369332"/>
          </a:xfrm>
          <a:prstGeom prst="rect">
            <a:avLst/>
          </a:prstGeom>
          <a:noFill/>
        </p:spPr>
        <p:txBody>
          <a:bodyPr wrap="square" rtlCol="0">
            <a:spAutoFit/>
          </a:bodyPr>
          <a:lstStyle/>
          <a:p>
            <a:pPr algn="ctr" defTabSz="457200"/>
            <a:r>
              <a:rPr lang="en-GB" b="1" dirty="0">
                <a:solidFill>
                  <a:schemeClr val="bg1">
                    <a:lumMod val="50000"/>
                  </a:schemeClr>
                </a:solidFill>
              </a:rPr>
              <a:t>0</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4" name="Rectangle 3"/>
          <p:cNvSpPr/>
          <p:nvPr/>
        </p:nvSpPr>
        <p:spPr>
          <a:xfrm>
            <a:off x="251520" y="5229200"/>
            <a:ext cx="4572000" cy="369332"/>
          </a:xfrm>
          <a:prstGeom prst="rect">
            <a:avLst/>
          </a:prstGeom>
        </p:spPr>
        <p:txBody>
          <a:bodyPr>
            <a:spAutoFit/>
          </a:bodyPr>
          <a:lstStyle/>
          <a:p>
            <a:r>
              <a:rPr lang="en-GB" dirty="0" smtClean="0"/>
              <a:t>Barometer Score = Advocates - Opponents</a:t>
            </a:r>
            <a:endParaRPr lang="en-GB" dirty="0"/>
          </a:p>
        </p:txBody>
      </p:sp>
      <p:cxnSp>
        <p:nvCxnSpPr>
          <p:cNvPr id="19" name="Straight Arrow Connector 18"/>
          <p:cNvCxnSpPr/>
          <p:nvPr/>
        </p:nvCxnSpPr>
        <p:spPr>
          <a:xfrm>
            <a:off x="1403648" y="3284984"/>
            <a:ext cx="6014364" cy="0"/>
          </a:xfrm>
          <a:prstGeom prst="straightConnector1">
            <a:avLst/>
          </a:prstGeom>
          <a:ln w="50800">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51520" y="5493132"/>
            <a:ext cx="5112568" cy="769441"/>
          </a:xfrm>
          <a:prstGeom prst="rect">
            <a:avLst/>
          </a:prstGeom>
        </p:spPr>
        <p:txBody>
          <a:bodyPr wrap="square">
            <a:spAutoFit/>
          </a:bodyPr>
          <a:lstStyle/>
          <a:p>
            <a:r>
              <a:rPr lang="en-GB" sz="1100" b="1" dirty="0" smtClean="0">
                <a:solidFill>
                  <a:schemeClr val="bg1">
                    <a:lumMod val="50000"/>
                  </a:schemeClr>
                </a:solidFill>
              </a:rPr>
              <a:t>Barometer scores uses the following statement at post-activation:  </a:t>
            </a:r>
            <a:r>
              <a:rPr lang="en-GB" sz="1100" dirty="0" smtClean="0">
                <a:solidFill>
                  <a:schemeClr val="bg1">
                    <a:lumMod val="50000"/>
                  </a:schemeClr>
                </a:solidFill>
              </a:rPr>
              <a:t>Europeana is a site that I would recommend to my friends/colleagues who were interested in arts/culture. </a:t>
            </a:r>
          </a:p>
          <a:p>
            <a:endParaRPr lang="en-GB" sz="1100" dirty="0"/>
          </a:p>
        </p:txBody>
      </p:sp>
      <p:sp>
        <p:nvSpPr>
          <p:cNvPr id="23" name="TextBox 22"/>
          <p:cNvSpPr txBox="1"/>
          <p:nvPr/>
        </p:nvSpPr>
        <p:spPr>
          <a:xfrm>
            <a:off x="2320615" y="2328799"/>
            <a:ext cx="667209" cy="369332"/>
          </a:xfrm>
          <a:prstGeom prst="rect">
            <a:avLst/>
          </a:prstGeom>
          <a:blipFill>
            <a:blip r:embed="rId4"/>
            <a:stretch>
              <a:fillRect/>
            </a:stretch>
          </a:blipFill>
        </p:spPr>
        <p:txBody>
          <a:bodyPr wrap="square" rtlCol="0">
            <a:spAutoFit/>
          </a:bodyPr>
          <a:lstStyle/>
          <a:p>
            <a:pPr algn="ctr"/>
            <a:r>
              <a:rPr lang="en-GB" b="1" dirty="0" smtClean="0"/>
              <a:t>W2</a:t>
            </a:r>
            <a:endParaRPr lang="nl-BE" b="1" dirty="0"/>
          </a:p>
        </p:txBody>
      </p:sp>
      <p:sp>
        <p:nvSpPr>
          <p:cNvPr id="24" name="TextBox 23"/>
          <p:cNvSpPr txBox="1"/>
          <p:nvPr/>
        </p:nvSpPr>
        <p:spPr>
          <a:xfrm>
            <a:off x="2506492" y="3914049"/>
            <a:ext cx="667209" cy="369332"/>
          </a:xfrm>
          <a:prstGeom prst="rect">
            <a:avLst/>
          </a:prstGeom>
          <a:blipFill>
            <a:blip r:embed="rId4"/>
            <a:stretch>
              <a:fillRect/>
            </a:stretch>
          </a:blipFill>
        </p:spPr>
        <p:txBody>
          <a:bodyPr wrap="square" rtlCol="0">
            <a:spAutoFit/>
          </a:bodyPr>
          <a:lstStyle/>
          <a:p>
            <a:pPr algn="ctr"/>
            <a:r>
              <a:rPr lang="en-GB" b="1" dirty="0" smtClean="0"/>
              <a:t>W1</a:t>
            </a:r>
            <a:endParaRPr lang="nl-BE" b="1" dirty="0"/>
          </a:p>
        </p:txBody>
      </p:sp>
      <p:sp>
        <p:nvSpPr>
          <p:cNvPr id="25" name="Down Arrow 24"/>
          <p:cNvSpPr/>
          <p:nvPr/>
        </p:nvSpPr>
        <p:spPr>
          <a:xfrm flipV="1">
            <a:off x="2717540" y="3386853"/>
            <a:ext cx="270284" cy="330179"/>
          </a:xfrm>
          <a:prstGeom prst="downArrow">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2984146" y="3460938"/>
            <a:ext cx="1080120" cy="400110"/>
          </a:xfrm>
          <a:prstGeom prst="rect">
            <a:avLst/>
          </a:prstGeom>
          <a:noFill/>
        </p:spPr>
        <p:txBody>
          <a:bodyPr wrap="square" rtlCol="0">
            <a:spAutoFit/>
          </a:bodyPr>
          <a:lstStyle/>
          <a:p>
            <a:r>
              <a:rPr lang="en-GB" sz="2000" b="1" dirty="0" smtClean="0">
                <a:solidFill>
                  <a:schemeClr val="bg1">
                    <a:lumMod val="50000"/>
                  </a:schemeClr>
                </a:solidFill>
              </a:rPr>
              <a:t>+60</a:t>
            </a:r>
            <a:endParaRPr lang="en-GB" sz="2000" b="1" dirty="0">
              <a:solidFill>
                <a:schemeClr val="bg1">
                  <a:lumMod val="50000"/>
                </a:schemeClr>
              </a:solidFill>
            </a:endParaRPr>
          </a:p>
        </p:txBody>
      </p:sp>
      <p:sp>
        <p:nvSpPr>
          <p:cNvPr id="26" name="TextBox 25"/>
          <p:cNvSpPr txBox="1"/>
          <p:nvPr/>
        </p:nvSpPr>
        <p:spPr>
          <a:xfrm>
            <a:off x="2699792" y="2884874"/>
            <a:ext cx="1080120" cy="400110"/>
          </a:xfrm>
          <a:prstGeom prst="rect">
            <a:avLst/>
          </a:prstGeom>
          <a:noFill/>
        </p:spPr>
        <p:txBody>
          <a:bodyPr wrap="square" rtlCol="0">
            <a:spAutoFit/>
          </a:bodyPr>
          <a:lstStyle/>
          <a:p>
            <a:r>
              <a:rPr lang="en-GB" sz="2000" b="1" dirty="0" smtClean="0">
                <a:solidFill>
                  <a:schemeClr val="bg1">
                    <a:lumMod val="50000"/>
                  </a:schemeClr>
                </a:solidFill>
              </a:rPr>
              <a:t>+65</a:t>
            </a:r>
            <a:endParaRPr lang="en-GB" sz="2000" b="1" dirty="0">
              <a:solidFill>
                <a:schemeClr val="bg1">
                  <a:lumMod val="50000"/>
                </a:schemeClr>
              </a:solidFill>
            </a:endParaRPr>
          </a:p>
        </p:txBody>
      </p:sp>
      <p:sp>
        <p:nvSpPr>
          <p:cNvPr id="27" name="Text Box 15"/>
          <p:cNvSpPr txBox="1">
            <a:spLocks noChangeArrowheads="1"/>
          </p:cNvSpPr>
          <p:nvPr/>
        </p:nvSpPr>
        <p:spPr bwMode="auto">
          <a:xfrm>
            <a:off x="689535" y="1738294"/>
            <a:ext cx="3760966" cy="369332"/>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600" b="1" dirty="0" smtClean="0">
                <a:solidFill>
                  <a:srgbClr val="00B050"/>
                </a:solidFill>
                <a:latin typeface="Arial" charset="0"/>
              </a:rPr>
              <a:t>Poland sees an increase of </a:t>
            </a:r>
            <a:r>
              <a:rPr lang="en-AU" b="1" u="sng" dirty="0" smtClean="0">
                <a:solidFill>
                  <a:srgbClr val="00B050"/>
                </a:solidFill>
                <a:latin typeface="Arial" charset="0"/>
              </a:rPr>
              <a:t>5 points</a:t>
            </a:r>
            <a:endParaRPr lang="en-AU" sz="1600" b="1" u="sng" dirty="0">
              <a:solidFill>
                <a:srgbClr val="00B050"/>
              </a:solidFill>
              <a:latin typeface="Arial" charset="0"/>
            </a:endParaRPr>
          </a:p>
        </p:txBody>
      </p:sp>
      <p:sp>
        <p:nvSpPr>
          <p:cNvPr id="28" name="Down Arrow 27"/>
          <p:cNvSpPr/>
          <p:nvPr/>
        </p:nvSpPr>
        <p:spPr>
          <a:xfrm>
            <a:off x="2529449" y="2852936"/>
            <a:ext cx="270284" cy="330179"/>
          </a:xfrm>
          <a:prstGeom prst="downArrow">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6281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Advocacy Barometer </a:t>
            </a:r>
            <a:br>
              <a:rPr lang="en-GB" sz="2800" dirty="0" smtClean="0"/>
            </a:br>
            <a:r>
              <a:rPr lang="en-GB" sz="2400" dirty="0" smtClean="0">
                <a:solidFill>
                  <a:schemeClr val="tx1"/>
                </a:solidFill>
              </a:rPr>
              <a:t>Chase the Promoters – trend scores</a:t>
            </a:r>
            <a:endParaRPr lang="nl-BE" sz="2400" dirty="0">
              <a:solidFill>
                <a:schemeClr val="tx1"/>
              </a:solidFill>
            </a:endParaRPr>
          </a:p>
        </p:txBody>
      </p: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25" name="Text Box 15"/>
          <p:cNvSpPr txBox="1">
            <a:spLocks noChangeArrowheads="1"/>
          </p:cNvSpPr>
          <p:nvPr/>
        </p:nvSpPr>
        <p:spPr bwMode="auto">
          <a:xfrm>
            <a:off x="374417" y="3109524"/>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smtClean="0">
                <a:solidFill>
                  <a:srgbClr val="00B050"/>
                </a:solidFill>
                <a:latin typeface="Arial" charset="0"/>
              </a:rPr>
              <a:t>Advocates</a:t>
            </a:r>
            <a:endParaRPr lang="en-AU" sz="1200" b="1" dirty="0">
              <a:solidFill>
                <a:srgbClr val="00B050"/>
              </a:solidFill>
              <a:latin typeface="Arial" charset="0"/>
            </a:endParaRPr>
          </a:p>
        </p:txBody>
      </p:sp>
      <p:sp>
        <p:nvSpPr>
          <p:cNvPr id="26" name="Text Box 16"/>
          <p:cNvSpPr txBox="1">
            <a:spLocks noChangeArrowheads="1"/>
          </p:cNvSpPr>
          <p:nvPr/>
        </p:nvSpPr>
        <p:spPr bwMode="auto">
          <a:xfrm>
            <a:off x="7452320" y="3109524"/>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a:solidFill>
                  <a:srgbClr val="C00000"/>
                </a:solidFill>
                <a:latin typeface="Arial" charset="0"/>
              </a:rPr>
              <a:t>Opponents</a:t>
            </a:r>
          </a:p>
        </p:txBody>
      </p:sp>
      <p:sp>
        <p:nvSpPr>
          <p:cNvPr id="27" name="TextBox 26"/>
          <p:cNvSpPr txBox="1"/>
          <p:nvPr/>
        </p:nvSpPr>
        <p:spPr>
          <a:xfrm>
            <a:off x="1334936"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28" name="TextBox 27"/>
          <p:cNvSpPr txBox="1"/>
          <p:nvPr/>
        </p:nvSpPr>
        <p:spPr>
          <a:xfrm>
            <a:off x="6927971"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29" name="TextBox 28"/>
          <p:cNvSpPr txBox="1"/>
          <p:nvPr/>
        </p:nvSpPr>
        <p:spPr>
          <a:xfrm>
            <a:off x="4064266" y="3514725"/>
            <a:ext cx="884389" cy="369332"/>
          </a:xfrm>
          <a:prstGeom prst="rect">
            <a:avLst/>
          </a:prstGeom>
          <a:noFill/>
        </p:spPr>
        <p:txBody>
          <a:bodyPr wrap="square" rtlCol="0">
            <a:spAutoFit/>
          </a:bodyPr>
          <a:lstStyle/>
          <a:p>
            <a:pPr algn="ctr" defTabSz="457200"/>
            <a:r>
              <a:rPr lang="en-GB" b="1" dirty="0">
                <a:solidFill>
                  <a:schemeClr val="bg1">
                    <a:lumMod val="50000"/>
                  </a:schemeClr>
                </a:solidFill>
              </a:rPr>
              <a:t>0</a:t>
            </a:r>
          </a:p>
        </p:txBody>
      </p:sp>
      <p:cxnSp>
        <p:nvCxnSpPr>
          <p:cNvPr id="30" name="Straight Arrow Connector 29"/>
          <p:cNvCxnSpPr/>
          <p:nvPr/>
        </p:nvCxnSpPr>
        <p:spPr>
          <a:xfrm>
            <a:off x="1403648" y="3284984"/>
            <a:ext cx="6014364" cy="0"/>
          </a:xfrm>
          <a:prstGeom prst="straightConnector1">
            <a:avLst/>
          </a:prstGeom>
          <a:ln w="50800">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Down Arrow 32"/>
          <p:cNvSpPr/>
          <p:nvPr/>
        </p:nvSpPr>
        <p:spPr>
          <a:xfrm>
            <a:off x="2529449" y="2852936"/>
            <a:ext cx="270284" cy="330179"/>
          </a:xfrm>
          <a:prstGeom prst="downArrow">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251520" y="5229200"/>
            <a:ext cx="4572000" cy="369332"/>
          </a:xfrm>
          <a:prstGeom prst="rect">
            <a:avLst/>
          </a:prstGeom>
        </p:spPr>
        <p:txBody>
          <a:bodyPr>
            <a:spAutoFit/>
          </a:bodyPr>
          <a:lstStyle/>
          <a:p>
            <a:r>
              <a:rPr lang="en-GB" dirty="0" smtClean="0"/>
              <a:t>Barometer Score = Advocates - Opponents</a:t>
            </a:r>
            <a:endParaRPr lang="en-GB" dirty="0"/>
          </a:p>
        </p:txBody>
      </p:sp>
      <p:sp>
        <p:nvSpPr>
          <p:cNvPr id="38" name="Rectangle 37"/>
          <p:cNvSpPr/>
          <p:nvPr/>
        </p:nvSpPr>
        <p:spPr>
          <a:xfrm>
            <a:off x="251520" y="5493132"/>
            <a:ext cx="5112568" cy="769441"/>
          </a:xfrm>
          <a:prstGeom prst="rect">
            <a:avLst/>
          </a:prstGeom>
        </p:spPr>
        <p:txBody>
          <a:bodyPr wrap="square">
            <a:spAutoFit/>
          </a:bodyPr>
          <a:lstStyle/>
          <a:p>
            <a:r>
              <a:rPr lang="en-GB" sz="1100" b="1" dirty="0" smtClean="0">
                <a:solidFill>
                  <a:schemeClr val="bg1">
                    <a:lumMod val="50000"/>
                  </a:schemeClr>
                </a:solidFill>
              </a:rPr>
              <a:t>Barometer scores uses the following statement at post-activation:  </a:t>
            </a:r>
            <a:r>
              <a:rPr lang="en-GB" sz="1100" dirty="0" smtClean="0">
                <a:solidFill>
                  <a:schemeClr val="bg1">
                    <a:lumMod val="50000"/>
                  </a:schemeClr>
                </a:solidFill>
              </a:rPr>
              <a:t>Europeana is a site that I would recommend to my friends/colleagues who were interested in arts/culture. </a:t>
            </a:r>
          </a:p>
          <a:p>
            <a:endParaRPr lang="en-GB" sz="1100" dirty="0"/>
          </a:p>
        </p:txBody>
      </p:sp>
      <p:sp>
        <p:nvSpPr>
          <p:cNvPr id="4" name="TextBox 3"/>
          <p:cNvSpPr txBox="1"/>
          <p:nvPr/>
        </p:nvSpPr>
        <p:spPr>
          <a:xfrm>
            <a:off x="1831708" y="4027130"/>
            <a:ext cx="1592151" cy="276999"/>
          </a:xfrm>
          <a:prstGeom prst="rect">
            <a:avLst/>
          </a:prstGeom>
          <a:solidFill>
            <a:schemeClr val="accent2">
              <a:lumMod val="60000"/>
              <a:lumOff val="40000"/>
            </a:schemeClr>
          </a:solidFill>
        </p:spPr>
        <p:txBody>
          <a:bodyPr wrap="square" rtlCol="0">
            <a:spAutoFit/>
          </a:bodyPr>
          <a:lstStyle/>
          <a:p>
            <a:pPr algn="ctr"/>
            <a:r>
              <a:rPr lang="en-GB" sz="1200" dirty="0" smtClean="0">
                <a:solidFill>
                  <a:schemeClr val="bg1"/>
                </a:solidFill>
              </a:rPr>
              <a:t>Interested in culture</a:t>
            </a:r>
            <a:endParaRPr lang="en-GB" sz="1400" b="1" dirty="0">
              <a:solidFill>
                <a:schemeClr val="bg1"/>
              </a:solidFill>
            </a:endParaRPr>
          </a:p>
        </p:txBody>
      </p:sp>
      <p:sp>
        <p:nvSpPr>
          <p:cNvPr id="39" name="Down Arrow 38"/>
          <p:cNvSpPr/>
          <p:nvPr/>
        </p:nvSpPr>
        <p:spPr>
          <a:xfrm flipV="1">
            <a:off x="2195736" y="3386523"/>
            <a:ext cx="270284" cy="330179"/>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Down Arrow 41"/>
          <p:cNvSpPr/>
          <p:nvPr/>
        </p:nvSpPr>
        <p:spPr>
          <a:xfrm flipV="1">
            <a:off x="2465662" y="3386523"/>
            <a:ext cx="270284" cy="330179"/>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Down Arrow 43"/>
          <p:cNvSpPr/>
          <p:nvPr/>
        </p:nvSpPr>
        <p:spPr>
          <a:xfrm>
            <a:off x="2636479" y="2852936"/>
            <a:ext cx="270284" cy="330179"/>
          </a:xfrm>
          <a:prstGeom prst="downArrow">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TextBox 45"/>
          <p:cNvSpPr txBox="1"/>
          <p:nvPr/>
        </p:nvSpPr>
        <p:spPr>
          <a:xfrm>
            <a:off x="1833183" y="1988840"/>
            <a:ext cx="1441806" cy="461665"/>
          </a:xfrm>
          <a:prstGeom prst="rect">
            <a:avLst/>
          </a:prstGeom>
          <a:solidFill>
            <a:schemeClr val="accent5">
              <a:lumMod val="60000"/>
              <a:lumOff val="40000"/>
            </a:schemeClr>
          </a:solidFill>
        </p:spPr>
        <p:txBody>
          <a:bodyPr wrap="square" rtlCol="0">
            <a:spAutoFit/>
          </a:bodyPr>
          <a:lstStyle/>
          <a:p>
            <a:pPr algn="ctr"/>
            <a:r>
              <a:rPr lang="en-GB" sz="1200" dirty="0" smtClean="0">
                <a:solidFill>
                  <a:schemeClr val="bg1"/>
                </a:solidFill>
              </a:rPr>
              <a:t>Work in culture/education</a:t>
            </a:r>
            <a:endParaRPr lang="en-GB" sz="1400" b="1" dirty="0">
              <a:solidFill>
                <a:schemeClr val="bg1"/>
              </a:solidFill>
            </a:endParaRPr>
          </a:p>
        </p:txBody>
      </p:sp>
      <p:sp>
        <p:nvSpPr>
          <p:cNvPr id="32" name="TextBox 31"/>
          <p:cNvSpPr txBox="1"/>
          <p:nvPr/>
        </p:nvSpPr>
        <p:spPr>
          <a:xfrm>
            <a:off x="2627784" y="3528519"/>
            <a:ext cx="1080120" cy="307777"/>
          </a:xfrm>
          <a:prstGeom prst="rect">
            <a:avLst/>
          </a:prstGeom>
          <a:noFill/>
        </p:spPr>
        <p:txBody>
          <a:bodyPr wrap="square" rtlCol="0">
            <a:spAutoFit/>
          </a:bodyPr>
          <a:lstStyle/>
          <a:p>
            <a:r>
              <a:rPr lang="en-GB" sz="1400" b="1" dirty="0" smtClean="0">
                <a:solidFill>
                  <a:schemeClr val="bg1">
                    <a:lumMod val="50000"/>
                  </a:schemeClr>
                </a:solidFill>
              </a:rPr>
              <a:t>W1 = +68</a:t>
            </a:r>
            <a:endParaRPr lang="en-GB" sz="1400" b="1" dirty="0">
              <a:solidFill>
                <a:schemeClr val="bg1">
                  <a:lumMod val="50000"/>
                </a:schemeClr>
              </a:solidFill>
            </a:endParaRPr>
          </a:p>
        </p:txBody>
      </p:sp>
      <p:sp>
        <p:nvSpPr>
          <p:cNvPr id="34" name="TextBox 33"/>
          <p:cNvSpPr txBox="1"/>
          <p:nvPr/>
        </p:nvSpPr>
        <p:spPr>
          <a:xfrm>
            <a:off x="1556359" y="3730168"/>
            <a:ext cx="1080120" cy="307777"/>
          </a:xfrm>
          <a:prstGeom prst="rect">
            <a:avLst/>
          </a:prstGeom>
          <a:noFill/>
        </p:spPr>
        <p:txBody>
          <a:bodyPr wrap="square" rtlCol="0">
            <a:spAutoFit/>
          </a:bodyPr>
          <a:lstStyle/>
          <a:p>
            <a:r>
              <a:rPr lang="en-GB" sz="1400" b="1" dirty="0" smtClean="0">
                <a:solidFill>
                  <a:schemeClr val="bg1">
                    <a:lumMod val="50000"/>
                  </a:schemeClr>
                </a:solidFill>
              </a:rPr>
              <a:t>W2 = +78</a:t>
            </a:r>
            <a:endParaRPr lang="en-GB" sz="1400" b="1" dirty="0">
              <a:solidFill>
                <a:schemeClr val="bg1">
                  <a:lumMod val="50000"/>
                </a:schemeClr>
              </a:solidFill>
            </a:endParaRPr>
          </a:p>
        </p:txBody>
      </p:sp>
      <p:sp>
        <p:nvSpPr>
          <p:cNvPr id="35" name="Down Arrow 34"/>
          <p:cNvSpPr/>
          <p:nvPr/>
        </p:nvSpPr>
        <p:spPr>
          <a:xfrm>
            <a:off x="2358909" y="2852936"/>
            <a:ext cx="270284" cy="330179"/>
          </a:xfrm>
          <a:prstGeom prst="downArrow">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TextBox 39"/>
          <p:cNvSpPr txBox="1"/>
          <p:nvPr/>
        </p:nvSpPr>
        <p:spPr>
          <a:xfrm>
            <a:off x="2771800" y="2761183"/>
            <a:ext cx="1080120" cy="307777"/>
          </a:xfrm>
          <a:prstGeom prst="rect">
            <a:avLst/>
          </a:prstGeom>
          <a:noFill/>
        </p:spPr>
        <p:txBody>
          <a:bodyPr wrap="square" rtlCol="0">
            <a:spAutoFit/>
          </a:bodyPr>
          <a:lstStyle/>
          <a:p>
            <a:r>
              <a:rPr lang="en-GB" sz="1400" b="1" dirty="0" smtClean="0">
                <a:solidFill>
                  <a:schemeClr val="bg1">
                    <a:lumMod val="50000"/>
                  </a:schemeClr>
                </a:solidFill>
              </a:rPr>
              <a:t>W1 = +62</a:t>
            </a:r>
            <a:endParaRPr lang="en-GB" sz="1400" b="1" dirty="0">
              <a:solidFill>
                <a:schemeClr val="bg1">
                  <a:lumMod val="50000"/>
                </a:schemeClr>
              </a:solidFill>
            </a:endParaRPr>
          </a:p>
        </p:txBody>
      </p:sp>
      <p:sp>
        <p:nvSpPr>
          <p:cNvPr id="48" name="TextBox 47"/>
          <p:cNvSpPr txBox="1"/>
          <p:nvPr/>
        </p:nvSpPr>
        <p:spPr>
          <a:xfrm>
            <a:off x="1763688" y="2545159"/>
            <a:ext cx="1080120" cy="307777"/>
          </a:xfrm>
          <a:prstGeom prst="rect">
            <a:avLst/>
          </a:prstGeom>
          <a:noFill/>
        </p:spPr>
        <p:txBody>
          <a:bodyPr wrap="square" rtlCol="0">
            <a:spAutoFit/>
          </a:bodyPr>
          <a:lstStyle/>
          <a:p>
            <a:r>
              <a:rPr lang="en-GB" sz="1400" b="1" dirty="0" smtClean="0">
                <a:solidFill>
                  <a:schemeClr val="bg1">
                    <a:lumMod val="50000"/>
                  </a:schemeClr>
                </a:solidFill>
              </a:rPr>
              <a:t>W2 = +71</a:t>
            </a:r>
            <a:endParaRPr lang="en-GB" sz="1400" b="1" dirty="0">
              <a:solidFill>
                <a:schemeClr val="bg1">
                  <a:lumMod val="50000"/>
                </a:schemeClr>
              </a:solidFill>
            </a:endParaRPr>
          </a:p>
        </p:txBody>
      </p:sp>
      <p:sp>
        <p:nvSpPr>
          <p:cNvPr id="3" name="TextBox 2"/>
          <p:cNvSpPr txBox="1"/>
          <p:nvPr/>
        </p:nvSpPr>
        <p:spPr>
          <a:xfrm>
            <a:off x="3275856" y="2123564"/>
            <a:ext cx="2376264" cy="369332"/>
          </a:xfrm>
          <a:prstGeom prst="rect">
            <a:avLst/>
          </a:prstGeom>
          <a:noFill/>
        </p:spPr>
        <p:txBody>
          <a:bodyPr wrap="square" rtlCol="0">
            <a:spAutoFit/>
          </a:bodyPr>
          <a:lstStyle/>
          <a:p>
            <a:r>
              <a:rPr lang="en-GB" b="1" dirty="0" smtClean="0">
                <a:solidFill>
                  <a:schemeClr val="accent5">
                    <a:lumMod val="60000"/>
                    <a:lumOff val="40000"/>
                  </a:schemeClr>
                </a:solidFill>
              </a:rPr>
              <a:t>Increase of 9 points</a:t>
            </a:r>
            <a:endParaRPr lang="en-GB" b="1" dirty="0">
              <a:solidFill>
                <a:schemeClr val="accent5">
                  <a:lumMod val="60000"/>
                  <a:lumOff val="40000"/>
                </a:schemeClr>
              </a:solidFill>
            </a:endParaRPr>
          </a:p>
        </p:txBody>
      </p:sp>
      <p:sp>
        <p:nvSpPr>
          <p:cNvPr id="49" name="TextBox 48"/>
          <p:cNvSpPr txBox="1"/>
          <p:nvPr/>
        </p:nvSpPr>
        <p:spPr>
          <a:xfrm>
            <a:off x="3462493" y="4024809"/>
            <a:ext cx="2376264" cy="369332"/>
          </a:xfrm>
          <a:prstGeom prst="rect">
            <a:avLst/>
          </a:prstGeom>
          <a:noFill/>
        </p:spPr>
        <p:txBody>
          <a:bodyPr wrap="square" rtlCol="0">
            <a:spAutoFit/>
          </a:bodyPr>
          <a:lstStyle/>
          <a:p>
            <a:r>
              <a:rPr lang="en-GB" b="1" dirty="0" smtClean="0">
                <a:solidFill>
                  <a:schemeClr val="accent2">
                    <a:lumMod val="60000"/>
                    <a:lumOff val="40000"/>
                  </a:schemeClr>
                </a:solidFill>
              </a:rPr>
              <a:t>Increase of 10 points</a:t>
            </a:r>
            <a:endParaRPr lang="en-GB" b="1" dirty="0">
              <a:solidFill>
                <a:schemeClr val="accent2">
                  <a:lumMod val="60000"/>
                  <a:lumOff val="40000"/>
                </a:schemeClr>
              </a:solidFill>
            </a:endParaRPr>
          </a:p>
        </p:txBody>
      </p:sp>
    </p:spTree>
    <p:extLst>
      <p:ext uri="{BB962C8B-B14F-4D97-AF65-F5344CB8AC3E}">
        <p14:creationId xmlns:p14="http://schemas.microsoft.com/office/powerpoint/2010/main" val="1672441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Advocacy Barometer </a:t>
            </a:r>
            <a:br>
              <a:rPr lang="en-GB" sz="2800" dirty="0" smtClean="0"/>
            </a:br>
            <a:r>
              <a:rPr lang="en-GB" sz="2400" dirty="0" smtClean="0">
                <a:solidFill>
                  <a:schemeClr val="tx1"/>
                </a:solidFill>
              </a:rPr>
              <a:t>Chase the Promoters - campaign impact </a:t>
            </a:r>
            <a:endParaRPr lang="nl-BE" sz="2400" dirty="0">
              <a:solidFill>
                <a:schemeClr val="tx1"/>
              </a:solidFill>
            </a:endParaRPr>
          </a:p>
        </p:txBody>
      </p:sp>
      <p:pic>
        <p:nvPicPr>
          <p:cNvPr id="15" name="Picture 14" descr="lijn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5" y="1016597"/>
            <a:ext cx="8806112" cy="319277"/>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
        <p:nvSpPr>
          <p:cNvPr id="25" name="Text Box 15"/>
          <p:cNvSpPr txBox="1">
            <a:spLocks noChangeArrowheads="1"/>
          </p:cNvSpPr>
          <p:nvPr/>
        </p:nvSpPr>
        <p:spPr bwMode="auto">
          <a:xfrm>
            <a:off x="374417" y="3109524"/>
            <a:ext cx="960519"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smtClean="0">
                <a:solidFill>
                  <a:srgbClr val="00B050"/>
                </a:solidFill>
                <a:latin typeface="Arial" charset="0"/>
              </a:rPr>
              <a:t>Advocates</a:t>
            </a:r>
            <a:endParaRPr lang="en-AU" sz="1200" b="1" dirty="0">
              <a:solidFill>
                <a:srgbClr val="00B050"/>
              </a:solidFill>
              <a:latin typeface="Arial" charset="0"/>
            </a:endParaRPr>
          </a:p>
        </p:txBody>
      </p:sp>
      <p:sp>
        <p:nvSpPr>
          <p:cNvPr id="26" name="Text Box 16"/>
          <p:cNvSpPr txBox="1">
            <a:spLocks noChangeArrowheads="1"/>
          </p:cNvSpPr>
          <p:nvPr/>
        </p:nvSpPr>
        <p:spPr bwMode="auto">
          <a:xfrm>
            <a:off x="7452320" y="3109524"/>
            <a:ext cx="998991" cy="276999"/>
          </a:xfrm>
          <a:prstGeom prst="rect">
            <a:avLst/>
          </a:prstGeom>
          <a:noFill/>
          <a:ln>
            <a:noFill/>
          </a:ln>
          <a:effectLst/>
          <a:extLst>
            <a:ext uri="{909E8E84-426E-40DD-AFC4-6F175D3DCCD1}">
              <a14:hiddenFill xmlns:a14="http://schemas.microsoft.com/office/drawing/2010/main">
                <a:solidFill>
                  <a:srgbClr val="CCCCCC"/>
                </a:solidFill>
              </a14:hiddenFill>
            </a:ext>
            <a:ext uri="{91240B29-F687-4F45-9708-019B960494DF}">
              <a14:hiddenLine xmlns:a14="http://schemas.microsoft.com/office/drawing/2010/main" w="9525" algn="ctr">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eaLnBrk="0" hangingPunct="0">
              <a:defRPr>
                <a:solidFill>
                  <a:srgbClr val="FFFFFF"/>
                </a:solidFill>
                <a:latin typeface="Calibri" pitchFamily="34" charset="0"/>
                <a:cs typeface="Arial" charset="0"/>
              </a:defRPr>
            </a:lvl1pPr>
            <a:lvl2pPr marL="742950" indent="-285750" eaLnBrk="0" hangingPunct="0">
              <a:defRPr>
                <a:solidFill>
                  <a:srgbClr val="FFFFFF"/>
                </a:solidFill>
                <a:latin typeface="Calibri" pitchFamily="34" charset="0"/>
                <a:cs typeface="Arial" charset="0"/>
              </a:defRPr>
            </a:lvl2pPr>
            <a:lvl3pPr marL="1143000" indent="-228600" eaLnBrk="0" hangingPunct="0">
              <a:defRPr>
                <a:solidFill>
                  <a:srgbClr val="FFFFFF"/>
                </a:solidFill>
                <a:latin typeface="Calibri" pitchFamily="34" charset="0"/>
                <a:cs typeface="Arial" charset="0"/>
              </a:defRPr>
            </a:lvl3pPr>
            <a:lvl4pPr marL="1600200" indent="-228600" eaLnBrk="0" hangingPunct="0">
              <a:defRPr>
                <a:solidFill>
                  <a:srgbClr val="FFFFFF"/>
                </a:solidFill>
                <a:latin typeface="Calibri" pitchFamily="34" charset="0"/>
                <a:cs typeface="Arial" charset="0"/>
              </a:defRPr>
            </a:lvl4pPr>
            <a:lvl5pPr marL="2057400" indent="-228600" eaLnBrk="0" hangingPunct="0">
              <a:defRPr>
                <a:solidFill>
                  <a:srgbClr val="FFFFFF"/>
                </a:solidFill>
                <a:latin typeface="Calibri" pitchFamily="34" charset="0"/>
                <a:cs typeface="Arial" charset="0"/>
              </a:defRPr>
            </a:lvl5pPr>
            <a:lvl6pPr marL="2514600" indent="-228600" eaLnBrk="0" fontAlgn="base" hangingPunct="0">
              <a:spcBef>
                <a:spcPct val="0"/>
              </a:spcBef>
              <a:spcAft>
                <a:spcPct val="0"/>
              </a:spcAft>
              <a:defRPr>
                <a:solidFill>
                  <a:srgbClr val="FFFFFF"/>
                </a:solidFill>
                <a:latin typeface="Calibri" pitchFamily="34" charset="0"/>
                <a:cs typeface="Arial" charset="0"/>
              </a:defRPr>
            </a:lvl6pPr>
            <a:lvl7pPr marL="2971800" indent="-228600" eaLnBrk="0" fontAlgn="base" hangingPunct="0">
              <a:spcBef>
                <a:spcPct val="0"/>
              </a:spcBef>
              <a:spcAft>
                <a:spcPct val="0"/>
              </a:spcAft>
              <a:defRPr>
                <a:solidFill>
                  <a:srgbClr val="FFFFFF"/>
                </a:solidFill>
                <a:latin typeface="Calibri" pitchFamily="34" charset="0"/>
                <a:cs typeface="Arial" charset="0"/>
              </a:defRPr>
            </a:lvl7pPr>
            <a:lvl8pPr marL="3429000" indent="-228600" eaLnBrk="0" fontAlgn="base" hangingPunct="0">
              <a:spcBef>
                <a:spcPct val="0"/>
              </a:spcBef>
              <a:spcAft>
                <a:spcPct val="0"/>
              </a:spcAft>
              <a:defRPr>
                <a:solidFill>
                  <a:srgbClr val="FFFFFF"/>
                </a:solidFill>
                <a:latin typeface="Calibri" pitchFamily="34" charset="0"/>
                <a:cs typeface="Arial" charset="0"/>
              </a:defRPr>
            </a:lvl8pPr>
            <a:lvl9pPr marL="3886200" indent="-228600" eaLnBrk="0" fontAlgn="base" hangingPunct="0">
              <a:spcBef>
                <a:spcPct val="0"/>
              </a:spcBef>
              <a:spcAft>
                <a:spcPct val="0"/>
              </a:spcAft>
              <a:defRPr>
                <a:solidFill>
                  <a:srgbClr val="FFFFFF"/>
                </a:solidFill>
                <a:latin typeface="Calibri" pitchFamily="34" charset="0"/>
                <a:cs typeface="Arial" charset="0"/>
              </a:defRPr>
            </a:lvl9pPr>
          </a:lstStyle>
          <a:p>
            <a:pPr algn="r" defTabSz="457200" eaLnBrk="1" hangingPunct="1"/>
            <a:r>
              <a:rPr lang="en-AU" sz="1200" b="1" dirty="0">
                <a:solidFill>
                  <a:srgbClr val="C00000"/>
                </a:solidFill>
                <a:latin typeface="Arial" charset="0"/>
              </a:rPr>
              <a:t>Opponents</a:t>
            </a:r>
          </a:p>
        </p:txBody>
      </p:sp>
      <p:sp>
        <p:nvSpPr>
          <p:cNvPr id="27" name="TextBox 26"/>
          <p:cNvSpPr txBox="1"/>
          <p:nvPr/>
        </p:nvSpPr>
        <p:spPr>
          <a:xfrm>
            <a:off x="1334936"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28" name="TextBox 27"/>
          <p:cNvSpPr txBox="1"/>
          <p:nvPr/>
        </p:nvSpPr>
        <p:spPr>
          <a:xfrm>
            <a:off x="6927971" y="3514725"/>
            <a:ext cx="884389" cy="369332"/>
          </a:xfrm>
          <a:prstGeom prst="rect">
            <a:avLst/>
          </a:prstGeom>
          <a:noFill/>
        </p:spPr>
        <p:txBody>
          <a:bodyPr wrap="square" rtlCol="0">
            <a:spAutoFit/>
          </a:bodyPr>
          <a:lstStyle/>
          <a:p>
            <a:pPr defTabSz="457200"/>
            <a:r>
              <a:rPr lang="en-GB" b="1" dirty="0">
                <a:solidFill>
                  <a:schemeClr val="bg1">
                    <a:lumMod val="50000"/>
                  </a:schemeClr>
                </a:solidFill>
              </a:rPr>
              <a:t>-100</a:t>
            </a:r>
            <a:endParaRPr lang="nl-BE" b="1" dirty="0">
              <a:solidFill>
                <a:schemeClr val="bg1">
                  <a:lumMod val="50000"/>
                </a:schemeClr>
              </a:solidFill>
            </a:endParaRPr>
          </a:p>
        </p:txBody>
      </p:sp>
      <p:sp>
        <p:nvSpPr>
          <p:cNvPr id="29" name="TextBox 28"/>
          <p:cNvSpPr txBox="1"/>
          <p:nvPr/>
        </p:nvSpPr>
        <p:spPr>
          <a:xfrm>
            <a:off x="4064266" y="3514725"/>
            <a:ext cx="884389" cy="369332"/>
          </a:xfrm>
          <a:prstGeom prst="rect">
            <a:avLst/>
          </a:prstGeom>
          <a:noFill/>
        </p:spPr>
        <p:txBody>
          <a:bodyPr wrap="square" rtlCol="0">
            <a:spAutoFit/>
          </a:bodyPr>
          <a:lstStyle/>
          <a:p>
            <a:pPr algn="ctr" defTabSz="457200"/>
            <a:r>
              <a:rPr lang="en-GB" b="1" dirty="0">
                <a:solidFill>
                  <a:schemeClr val="bg1">
                    <a:lumMod val="50000"/>
                  </a:schemeClr>
                </a:solidFill>
              </a:rPr>
              <a:t>0</a:t>
            </a:r>
          </a:p>
        </p:txBody>
      </p:sp>
      <p:cxnSp>
        <p:nvCxnSpPr>
          <p:cNvPr id="30" name="Straight Arrow Connector 29"/>
          <p:cNvCxnSpPr/>
          <p:nvPr/>
        </p:nvCxnSpPr>
        <p:spPr>
          <a:xfrm>
            <a:off x="1403648" y="3284984"/>
            <a:ext cx="6014364" cy="0"/>
          </a:xfrm>
          <a:prstGeom prst="straightConnector1">
            <a:avLst/>
          </a:prstGeom>
          <a:ln w="50800">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Down Arrow 32"/>
          <p:cNvSpPr/>
          <p:nvPr/>
        </p:nvSpPr>
        <p:spPr>
          <a:xfrm>
            <a:off x="2529449" y="2852936"/>
            <a:ext cx="270284" cy="330179"/>
          </a:xfrm>
          <a:prstGeom prst="downArrow">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251520" y="5229200"/>
            <a:ext cx="4572000" cy="369332"/>
          </a:xfrm>
          <a:prstGeom prst="rect">
            <a:avLst/>
          </a:prstGeom>
        </p:spPr>
        <p:txBody>
          <a:bodyPr>
            <a:spAutoFit/>
          </a:bodyPr>
          <a:lstStyle/>
          <a:p>
            <a:r>
              <a:rPr lang="en-GB" dirty="0" smtClean="0"/>
              <a:t>Barometer Score = Advocates - Opponents</a:t>
            </a:r>
            <a:endParaRPr lang="en-GB" dirty="0"/>
          </a:p>
        </p:txBody>
      </p:sp>
      <p:sp>
        <p:nvSpPr>
          <p:cNvPr id="38" name="Rectangle 37"/>
          <p:cNvSpPr/>
          <p:nvPr/>
        </p:nvSpPr>
        <p:spPr>
          <a:xfrm>
            <a:off x="251520" y="5493132"/>
            <a:ext cx="5112568" cy="769441"/>
          </a:xfrm>
          <a:prstGeom prst="rect">
            <a:avLst/>
          </a:prstGeom>
        </p:spPr>
        <p:txBody>
          <a:bodyPr wrap="square">
            <a:spAutoFit/>
          </a:bodyPr>
          <a:lstStyle/>
          <a:p>
            <a:r>
              <a:rPr lang="en-GB" sz="1100" b="1" dirty="0" smtClean="0">
                <a:solidFill>
                  <a:schemeClr val="bg1">
                    <a:lumMod val="50000"/>
                  </a:schemeClr>
                </a:solidFill>
              </a:rPr>
              <a:t>Barometer scores uses the following statement at post-activation:  </a:t>
            </a:r>
            <a:r>
              <a:rPr lang="en-GB" sz="1100" dirty="0" smtClean="0">
                <a:solidFill>
                  <a:schemeClr val="bg1">
                    <a:lumMod val="50000"/>
                  </a:schemeClr>
                </a:solidFill>
              </a:rPr>
              <a:t>Europeana is a site that I would recommend to my friends/colleagues who were interested in arts/culture. </a:t>
            </a:r>
          </a:p>
          <a:p>
            <a:endParaRPr lang="en-GB" sz="1100" dirty="0"/>
          </a:p>
        </p:txBody>
      </p:sp>
      <p:sp>
        <p:nvSpPr>
          <p:cNvPr id="4" name="TextBox 3"/>
          <p:cNvSpPr txBox="1"/>
          <p:nvPr/>
        </p:nvSpPr>
        <p:spPr>
          <a:xfrm>
            <a:off x="1547664" y="3884057"/>
            <a:ext cx="1592151" cy="492443"/>
          </a:xfrm>
          <a:prstGeom prst="rect">
            <a:avLst/>
          </a:prstGeom>
          <a:solidFill>
            <a:schemeClr val="accent2">
              <a:lumMod val="60000"/>
              <a:lumOff val="40000"/>
            </a:schemeClr>
          </a:solidFill>
        </p:spPr>
        <p:txBody>
          <a:bodyPr wrap="square" rtlCol="0">
            <a:spAutoFit/>
          </a:bodyPr>
          <a:lstStyle/>
          <a:p>
            <a:pPr algn="ctr"/>
            <a:r>
              <a:rPr lang="en-GB" sz="1200" dirty="0" smtClean="0">
                <a:solidFill>
                  <a:schemeClr val="bg1"/>
                </a:solidFill>
              </a:rPr>
              <a:t>Interested in campaign topic </a:t>
            </a:r>
            <a:r>
              <a:rPr lang="en-GB" sz="1400" b="1" dirty="0" smtClean="0">
                <a:solidFill>
                  <a:schemeClr val="bg1"/>
                </a:solidFill>
              </a:rPr>
              <a:t>+71</a:t>
            </a:r>
            <a:endParaRPr lang="en-GB" sz="1400" b="1" dirty="0">
              <a:solidFill>
                <a:schemeClr val="bg1"/>
              </a:solidFill>
            </a:endParaRPr>
          </a:p>
        </p:txBody>
      </p:sp>
      <p:sp>
        <p:nvSpPr>
          <p:cNvPr id="39" name="Down Arrow 38"/>
          <p:cNvSpPr/>
          <p:nvPr/>
        </p:nvSpPr>
        <p:spPr>
          <a:xfrm flipV="1">
            <a:off x="2358909" y="3386523"/>
            <a:ext cx="270284" cy="330179"/>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40"/>
          <p:cNvSpPr txBox="1"/>
          <p:nvPr/>
        </p:nvSpPr>
        <p:spPr>
          <a:xfrm>
            <a:off x="3203848" y="3884057"/>
            <a:ext cx="1622641" cy="492443"/>
          </a:xfrm>
          <a:prstGeom prst="rect">
            <a:avLst/>
          </a:prstGeom>
          <a:solidFill>
            <a:schemeClr val="accent2">
              <a:lumMod val="60000"/>
              <a:lumOff val="40000"/>
            </a:schemeClr>
          </a:solidFill>
        </p:spPr>
        <p:txBody>
          <a:bodyPr wrap="square" rtlCol="0">
            <a:spAutoFit/>
          </a:bodyPr>
          <a:lstStyle/>
          <a:p>
            <a:pPr algn="ctr"/>
            <a:r>
              <a:rPr lang="en-GB" sz="1200" dirty="0" smtClean="0">
                <a:solidFill>
                  <a:schemeClr val="bg1"/>
                </a:solidFill>
              </a:rPr>
              <a:t>NOT Interested in campaign topic  </a:t>
            </a:r>
            <a:r>
              <a:rPr lang="en-GB" sz="1400" b="1" dirty="0" smtClean="0">
                <a:solidFill>
                  <a:schemeClr val="bg1"/>
                </a:solidFill>
              </a:rPr>
              <a:t>+46</a:t>
            </a:r>
            <a:endParaRPr lang="en-GB" sz="1200" b="1" dirty="0">
              <a:solidFill>
                <a:schemeClr val="bg1"/>
              </a:solidFill>
            </a:endParaRPr>
          </a:p>
        </p:txBody>
      </p:sp>
      <p:sp>
        <p:nvSpPr>
          <p:cNvPr id="42" name="Down Arrow 41"/>
          <p:cNvSpPr/>
          <p:nvPr/>
        </p:nvSpPr>
        <p:spPr>
          <a:xfrm flipV="1">
            <a:off x="3239852" y="3386523"/>
            <a:ext cx="270284" cy="330179"/>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Down Arrow 43"/>
          <p:cNvSpPr/>
          <p:nvPr/>
        </p:nvSpPr>
        <p:spPr>
          <a:xfrm>
            <a:off x="2645532" y="2852936"/>
            <a:ext cx="270284" cy="330179"/>
          </a:xfrm>
          <a:prstGeom prst="downArrow">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Down Arrow 44"/>
          <p:cNvSpPr/>
          <p:nvPr/>
        </p:nvSpPr>
        <p:spPr>
          <a:xfrm>
            <a:off x="2267744" y="2852936"/>
            <a:ext cx="270284" cy="330179"/>
          </a:xfrm>
          <a:prstGeom prst="downArrow">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TextBox 45"/>
          <p:cNvSpPr txBox="1"/>
          <p:nvPr/>
        </p:nvSpPr>
        <p:spPr>
          <a:xfrm>
            <a:off x="919398" y="2420888"/>
            <a:ext cx="1277984" cy="492443"/>
          </a:xfrm>
          <a:prstGeom prst="rect">
            <a:avLst/>
          </a:prstGeom>
          <a:solidFill>
            <a:schemeClr val="accent5">
              <a:lumMod val="60000"/>
              <a:lumOff val="40000"/>
            </a:schemeClr>
          </a:solidFill>
        </p:spPr>
        <p:txBody>
          <a:bodyPr wrap="square" rtlCol="0">
            <a:spAutoFit/>
          </a:bodyPr>
          <a:lstStyle/>
          <a:p>
            <a:pPr algn="ctr"/>
            <a:r>
              <a:rPr lang="en-GB" sz="1200" dirty="0">
                <a:solidFill>
                  <a:schemeClr val="bg1"/>
                </a:solidFill>
              </a:rPr>
              <a:t>A</a:t>
            </a:r>
            <a:r>
              <a:rPr lang="en-GB" sz="1200" dirty="0" smtClean="0">
                <a:solidFill>
                  <a:schemeClr val="bg1"/>
                </a:solidFill>
              </a:rPr>
              <a:t>ware of campaign </a:t>
            </a:r>
            <a:r>
              <a:rPr lang="en-GB" sz="1400" b="1" dirty="0" smtClean="0">
                <a:solidFill>
                  <a:schemeClr val="bg1"/>
                </a:solidFill>
              </a:rPr>
              <a:t>+75</a:t>
            </a:r>
            <a:endParaRPr lang="en-GB" sz="1400" b="1" dirty="0">
              <a:solidFill>
                <a:schemeClr val="bg1"/>
              </a:solidFill>
            </a:endParaRPr>
          </a:p>
        </p:txBody>
      </p:sp>
      <p:sp>
        <p:nvSpPr>
          <p:cNvPr id="47" name="TextBox 46"/>
          <p:cNvSpPr txBox="1"/>
          <p:nvPr/>
        </p:nvSpPr>
        <p:spPr>
          <a:xfrm>
            <a:off x="2937700" y="2716368"/>
            <a:ext cx="1365451" cy="492443"/>
          </a:xfrm>
          <a:prstGeom prst="rect">
            <a:avLst/>
          </a:prstGeom>
          <a:solidFill>
            <a:schemeClr val="accent5">
              <a:lumMod val="60000"/>
              <a:lumOff val="40000"/>
            </a:schemeClr>
          </a:solidFill>
        </p:spPr>
        <p:txBody>
          <a:bodyPr wrap="square" rtlCol="0">
            <a:spAutoFit/>
          </a:bodyPr>
          <a:lstStyle/>
          <a:p>
            <a:pPr algn="ctr"/>
            <a:r>
              <a:rPr lang="en-GB" sz="1200" dirty="0" smtClean="0">
                <a:solidFill>
                  <a:schemeClr val="bg1"/>
                </a:solidFill>
              </a:rPr>
              <a:t>Not aware of campaign </a:t>
            </a:r>
            <a:r>
              <a:rPr lang="en-GB" sz="1400" b="1" dirty="0" smtClean="0">
                <a:solidFill>
                  <a:schemeClr val="bg1"/>
                </a:solidFill>
              </a:rPr>
              <a:t>+61</a:t>
            </a:r>
            <a:endParaRPr lang="en-GB" sz="1200" b="1" dirty="0">
              <a:solidFill>
                <a:schemeClr val="bg1"/>
              </a:solidFill>
            </a:endParaRPr>
          </a:p>
        </p:txBody>
      </p:sp>
    </p:spTree>
    <p:extLst>
      <p:ext uri="{BB962C8B-B14F-4D97-AF65-F5344CB8AC3E}">
        <p14:creationId xmlns:p14="http://schemas.microsoft.com/office/powerpoint/2010/main" val="2445290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searchCommunities_titelPage.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 name="Rechthoek 4"/>
          <p:cNvSpPr/>
          <p:nvPr/>
        </p:nvSpPr>
        <p:spPr>
          <a:xfrm>
            <a:off x="352421" y="326276"/>
            <a:ext cx="2647954" cy="8731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35" name="Tekstvak 5"/>
          <p:cNvSpPr txBox="1"/>
          <p:nvPr/>
        </p:nvSpPr>
        <p:spPr>
          <a:xfrm>
            <a:off x="439390" y="351788"/>
            <a:ext cx="7328169" cy="707886"/>
          </a:xfrm>
          <a:prstGeom prst="rect">
            <a:avLst/>
          </a:prstGeom>
          <a:noFill/>
        </p:spPr>
        <p:txBody>
          <a:bodyPr wrap="square" rtlCol="0">
            <a:spAutoFit/>
          </a:bodyPr>
          <a:lstStyle/>
          <a:p>
            <a:pPr>
              <a:spcAft>
                <a:spcPts val="600"/>
              </a:spcAft>
            </a:pPr>
            <a:r>
              <a:rPr lang="nl-BE" sz="4000" dirty="0">
                <a:solidFill>
                  <a:schemeClr val="bg1"/>
                </a:solidFill>
              </a:rPr>
              <a:t>Summary</a:t>
            </a:r>
            <a:endParaRPr lang="en-US" sz="4400" dirty="0" smtClean="0">
              <a:solidFill>
                <a:schemeClr val="bg1"/>
              </a:solidFill>
              <a:cs typeface="Arial"/>
            </a:endParaRPr>
          </a:p>
        </p:txBody>
      </p:sp>
      <p:pic>
        <p:nvPicPr>
          <p:cNvPr id="47" name="Picture 46" descr="templateTravel&amp;Leisure5_foot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48" name="Picture 47" descr="InSitesConsult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49" name="Picture 48" descr="Travel&amp;Leisure_oran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4" name="Rechthoek 4"/>
          <p:cNvSpPr/>
          <p:nvPr/>
        </p:nvSpPr>
        <p:spPr>
          <a:xfrm>
            <a:off x="352420" y="1535950"/>
            <a:ext cx="8658229" cy="42704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itchFamily="34" charset="0"/>
              <a:buChar char="•"/>
            </a:pPr>
            <a:r>
              <a:rPr lang="en-GB" dirty="0" smtClean="0">
                <a:solidFill>
                  <a:schemeClr val="bg1"/>
                </a:solidFill>
              </a:rPr>
              <a:t>Awareness in Poland has more than doubled</a:t>
            </a:r>
          </a:p>
          <a:p>
            <a:pPr marL="285750" indent="-285750">
              <a:buFont typeface="Arial" pitchFamily="34" charset="0"/>
              <a:buChar char="•"/>
            </a:pPr>
            <a:r>
              <a:rPr lang="en-GB" dirty="0" smtClean="0">
                <a:solidFill>
                  <a:schemeClr val="bg1"/>
                </a:solidFill>
              </a:rPr>
              <a:t>Much clearer picture than in Italy where awareness was flat</a:t>
            </a:r>
          </a:p>
          <a:p>
            <a:pPr marL="285750" indent="-285750">
              <a:buFont typeface="Arial" pitchFamily="34" charset="0"/>
              <a:buChar char="•"/>
            </a:pPr>
            <a:r>
              <a:rPr lang="en-GB" dirty="0">
                <a:solidFill>
                  <a:schemeClr val="bg1"/>
                </a:solidFill>
              </a:rPr>
              <a:t>One third were aware of the 1989 campaign</a:t>
            </a:r>
          </a:p>
          <a:p>
            <a:pPr marL="285750" indent="-285750">
              <a:buFont typeface="Arial" pitchFamily="34" charset="0"/>
              <a:buChar char="•"/>
            </a:pPr>
            <a:r>
              <a:rPr lang="en-GB" dirty="0" smtClean="0">
                <a:solidFill>
                  <a:schemeClr val="bg1"/>
                </a:solidFill>
              </a:rPr>
              <a:t>Increase in awareness can be directly attributed to awareness of the 1989 campaign</a:t>
            </a:r>
          </a:p>
          <a:p>
            <a:pPr marL="285750" indent="-285750">
              <a:buFont typeface="Arial" pitchFamily="34" charset="0"/>
              <a:buChar char="•"/>
            </a:pPr>
            <a:r>
              <a:rPr lang="en-GB" sz="2000" b="1" dirty="0" smtClean="0">
                <a:solidFill>
                  <a:schemeClr val="bg1"/>
                </a:solidFill>
              </a:rPr>
              <a:t>Those aware were 7 times more likely to be aware of </a:t>
            </a:r>
            <a:r>
              <a:rPr lang="en-GB" sz="2000" b="1" dirty="0" err="1" smtClean="0">
                <a:solidFill>
                  <a:schemeClr val="bg1"/>
                </a:solidFill>
              </a:rPr>
              <a:t>europeana</a:t>
            </a:r>
            <a:endParaRPr lang="en-GB" sz="2000" b="1" dirty="0" smtClean="0">
              <a:solidFill>
                <a:schemeClr val="bg1"/>
              </a:solidFill>
            </a:endParaRPr>
          </a:p>
          <a:p>
            <a:pPr marL="285750" indent="-285750">
              <a:buFont typeface="Arial" pitchFamily="34" charset="0"/>
              <a:buChar char="•"/>
            </a:pPr>
            <a:r>
              <a:rPr lang="en-GB" dirty="0" smtClean="0">
                <a:solidFill>
                  <a:schemeClr val="bg1"/>
                </a:solidFill>
              </a:rPr>
              <a:t>And a clear trend in increased awareness of </a:t>
            </a:r>
            <a:r>
              <a:rPr lang="en-GB" dirty="0" err="1" smtClean="0">
                <a:solidFill>
                  <a:schemeClr val="bg1"/>
                </a:solidFill>
              </a:rPr>
              <a:t>europeana</a:t>
            </a:r>
            <a:r>
              <a:rPr lang="en-GB" dirty="0" smtClean="0">
                <a:solidFill>
                  <a:schemeClr val="bg1"/>
                </a:solidFill>
              </a:rPr>
              <a:t> through exhibitions and social media</a:t>
            </a:r>
          </a:p>
          <a:p>
            <a:pPr marL="285750" indent="-285750">
              <a:buFont typeface="Arial" pitchFamily="34" charset="0"/>
              <a:buChar char="•"/>
            </a:pPr>
            <a:endParaRPr lang="en-GB" dirty="0" smtClean="0">
              <a:solidFill>
                <a:schemeClr val="bg1"/>
              </a:solidFill>
            </a:endParaRPr>
          </a:p>
          <a:p>
            <a:pPr marL="285750" indent="-285750">
              <a:buFont typeface="Arial" pitchFamily="34" charset="0"/>
              <a:buChar char="•"/>
            </a:pPr>
            <a:r>
              <a:rPr lang="en-GB" dirty="0">
                <a:solidFill>
                  <a:schemeClr val="bg1"/>
                </a:solidFill>
              </a:rPr>
              <a:t>Visits amongst those </a:t>
            </a:r>
            <a:r>
              <a:rPr lang="en-GB" dirty="0" smtClean="0">
                <a:solidFill>
                  <a:schemeClr val="bg1"/>
                </a:solidFill>
              </a:rPr>
              <a:t>aware of </a:t>
            </a:r>
            <a:r>
              <a:rPr lang="en-GB" dirty="0" err="1" smtClean="0">
                <a:solidFill>
                  <a:schemeClr val="bg1"/>
                </a:solidFill>
              </a:rPr>
              <a:t>europeana</a:t>
            </a:r>
            <a:r>
              <a:rPr lang="en-GB" dirty="0" smtClean="0">
                <a:solidFill>
                  <a:schemeClr val="bg1"/>
                </a:solidFill>
              </a:rPr>
              <a:t> </a:t>
            </a:r>
            <a:r>
              <a:rPr lang="en-GB" dirty="0">
                <a:solidFill>
                  <a:schemeClr val="bg1"/>
                </a:solidFill>
              </a:rPr>
              <a:t>are high – visits amongst total population are low but </a:t>
            </a:r>
            <a:r>
              <a:rPr lang="en-GB" dirty="0" smtClean="0">
                <a:solidFill>
                  <a:schemeClr val="bg1"/>
                </a:solidFill>
              </a:rPr>
              <a:t>increasing</a:t>
            </a:r>
          </a:p>
          <a:p>
            <a:pPr marL="285750" indent="-285750">
              <a:buFont typeface="Arial" pitchFamily="34" charset="0"/>
              <a:buChar char="•"/>
            </a:pPr>
            <a:endParaRPr lang="en-GB" dirty="0">
              <a:solidFill>
                <a:schemeClr val="bg1"/>
              </a:solidFill>
            </a:endParaRPr>
          </a:p>
          <a:p>
            <a:pPr marL="285750" indent="-285750">
              <a:buFont typeface="Arial" pitchFamily="34" charset="0"/>
              <a:buChar char="•"/>
            </a:pPr>
            <a:r>
              <a:rPr lang="en-GB" dirty="0" smtClean="0">
                <a:solidFill>
                  <a:schemeClr val="bg1"/>
                </a:solidFill>
              </a:rPr>
              <a:t>Attitudes </a:t>
            </a:r>
            <a:r>
              <a:rPr lang="en-GB" dirty="0">
                <a:solidFill>
                  <a:schemeClr val="bg1"/>
                </a:solidFill>
              </a:rPr>
              <a:t>to the website </a:t>
            </a:r>
            <a:r>
              <a:rPr lang="en-GB" dirty="0" smtClean="0">
                <a:solidFill>
                  <a:schemeClr val="bg1"/>
                </a:solidFill>
              </a:rPr>
              <a:t>are </a:t>
            </a:r>
            <a:r>
              <a:rPr lang="en-GB" dirty="0">
                <a:solidFill>
                  <a:schemeClr val="bg1"/>
                </a:solidFill>
              </a:rPr>
              <a:t>positive</a:t>
            </a:r>
          </a:p>
          <a:p>
            <a:pPr marL="285750" indent="-285750">
              <a:buFont typeface="Arial" pitchFamily="34" charset="0"/>
              <a:buChar char="•"/>
            </a:pPr>
            <a:endParaRPr lang="en-GB" dirty="0" smtClean="0">
              <a:solidFill>
                <a:schemeClr val="bg1"/>
              </a:solidFill>
            </a:endParaRPr>
          </a:p>
          <a:p>
            <a:pPr marL="285750" indent="-285750">
              <a:buFont typeface="Arial" pitchFamily="34" charset="0"/>
              <a:buChar char="•"/>
            </a:pPr>
            <a:r>
              <a:rPr lang="en-GB" dirty="0" smtClean="0">
                <a:solidFill>
                  <a:schemeClr val="bg1"/>
                </a:solidFill>
              </a:rPr>
              <a:t>But </a:t>
            </a:r>
            <a:r>
              <a:rPr lang="en-GB" dirty="0">
                <a:solidFill>
                  <a:schemeClr val="bg1"/>
                </a:solidFill>
              </a:rPr>
              <a:t>there are many opportunities to enhance the user </a:t>
            </a:r>
            <a:r>
              <a:rPr lang="en-GB" dirty="0" smtClean="0">
                <a:solidFill>
                  <a:schemeClr val="bg1"/>
                </a:solidFill>
              </a:rPr>
              <a:t>experience</a:t>
            </a:r>
            <a:endParaRPr lang="en-GB" dirty="0">
              <a:solidFill>
                <a:schemeClr val="bg1"/>
              </a:solidFill>
            </a:endParaRPr>
          </a:p>
        </p:txBody>
      </p:sp>
    </p:spTree>
    <p:extLst>
      <p:ext uri="{BB962C8B-B14F-4D97-AF65-F5344CB8AC3E}">
        <p14:creationId xmlns:p14="http://schemas.microsoft.com/office/powerpoint/2010/main" val="13996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igh-Res Stock Photography: Solvent and liquid ware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91" y="0"/>
            <a:ext cx="45945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Next Steps</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
        <p:nvSpPr>
          <p:cNvPr id="9" name="TextBox 8"/>
          <p:cNvSpPr txBox="1"/>
          <p:nvPr/>
        </p:nvSpPr>
        <p:spPr>
          <a:xfrm>
            <a:off x="4514806" y="3291539"/>
            <a:ext cx="3943394" cy="1323439"/>
          </a:xfrm>
          <a:prstGeom prst="rect">
            <a:avLst/>
          </a:prstGeom>
          <a:noFill/>
        </p:spPr>
        <p:txBody>
          <a:bodyPr wrap="square" rtlCol="0">
            <a:spAutoFit/>
          </a:bodyPr>
          <a:lstStyle/>
          <a:p>
            <a:endParaRPr lang="en-GB" sz="2000" b="1" dirty="0"/>
          </a:p>
          <a:p>
            <a:r>
              <a:rPr lang="en-GB" sz="2000" b="1" dirty="0" smtClean="0"/>
              <a:t>Schedule wave 2 Fieldwork dates:</a:t>
            </a:r>
          </a:p>
          <a:p>
            <a:endParaRPr lang="en-GB" sz="2000" b="1" dirty="0"/>
          </a:p>
          <a:p>
            <a:pPr marL="342900" indent="-342900">
              <a:buFont typeface="Arial" pitchFamily="34" charset="0"/>
              <a:buChar char="•"/>
            </a:pPr>
            <a:r>
              <a:rPr lang="en-GB" sz="2000" b="1" dirty="0" smtClean="0"/>
              <a:t>Norway</a:t>
            </a:r>
          </a:p>
        </p:txBody>
      </p:sp>
    </p:spTree>
    <p:extLst>
      <p:ext uri="{BB962C8B-B14F-4D97-AF65-F5344CB8AC3E}">
        <p14:creationId xmlns:p14="http://schemas.microsoft.com/office/powerpoint/2010/main" val="1912608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0" name="Rechthoek 4"/>
          <p:cNvSpPr/>
          <p:nvPr/>
        </p:nvSpPr>
        <p:spPr>
          <a:xfrm>
            <a:off x="249300" y="2742726"/>
            <a:ext cx="2616862" cy="25722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Screened for:</a:t>
            </a:r>
          </a:p>
          <a:p>
            <a:pPr>
              <a:spcAft>
                <a:spcPts val="1200"/>
              </a:spcAft>
            </a:pPr>
            <a:r>
              <a:rPr lang="en-GB" sz="1600" b="1" dirty="0" smtClean="0">
                <a:solidFill>
                  <a:prstClr val="white"/>
                </a:solidFill>
              </a:rPr>
              <a:t>Interest in arts/culture/history</a:t>
            </a:r>
          </a:p>
          <a:p>
            <a:pPr>
              <a:spcAft>
                <a:spcPts val="1200"/>
              </a:spcAft>
            </a:pPr>
            <a:r>
              <a:rPr lang="en-GB" sz="1600" b="1" dirty="0" smtClean="0">
                <a:solidFill>
                  <a:prstClr val="white"/>
                </a:solidFill>
              </a:rPr>
              <a:t>Visited  museums, exhibitions, libraries, events in last six months</a:t>
            </a:r>
          </a:p>
          <a:p>
            <a:pPr>
              <a:spcAft>
                <a:spcPts val="1200"/>
              </a:spcAft>
            </a:pPr>
            <a:r>
              <a:rPr lang="en-GB" sz="1600" b="1" dirty="0" smtClean="0">
                <a:solidFill>
                  <a:prstClr val="white"/>
                </a:solidFill>
              </a:rPr>
              <a:t>Allows for universe estimation</a:t>
            </a:r>
            <a:endParaRPr lang="en-GB" sz="1600" b="1" dirty="0">
              <a:solidFill>
                <a:prstClr val="white"/>
              </a:solidFill>
            </a:endParaRPr>
          </a:p>
        </p:txBody>
      </p:sp>
      <p:sp>
        <p:nvSpPr>
          <p:cNvPr id="21" name="Down Arrow 20"/>
          <p:cNvSpPr/>
          <p:nvPr/>
        </p:nvSpPr>
        <p:spPr>
          <a:xfrm rot="16378873">
            <a:off x="1111970" y="1290280"/>
            <a:ext cx="735291" cy="1800479"/>
          </a:xfrm>
          <a:prstGeom prst="down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sz="2000" b="1" dirty="0" smtClean="0">
                <a:solidFill>
                  <a:prstClr val="white"/>
                </a:solidFill>
              </a:rPr>
              <a:t>Screening</a:t>
            </a:r>
            <a:endParaRPr lang="en-GB" sz="2000" b="1" dirty="0">
              <a:solidFill>
                <a:prstClr val="white"/>
              </a:solidFill>
            </a:endParaRPr>
          </a:p>
        </p:txBody>
      </p:sp>
      <p:sp>
        <p:nvSpPr>
          <p:cNvPr id="22" name="Rechthoek 4"/>
          <p:cNvSpPr/>
          <p:nvPr/>
        </p:nvSpPr>
        <p:spPr>
          <a:xfrm>
            <a:off x="3286712" y="2806623"/>
            <a:ext cx="2614605" cy="28999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Awareness and usage of Europeana and competitive set</a:t>
            </a:r>
          </a:p>
          <a:p>
            <a:pPr>
              <a:spcAft>
                <a:spcPts val="1200"/>
              </a:spcAft>
            </a:pPr>
            <a:r>
              <a:rPr lang="en-GB" sz="1600" b="1" dirty="0" smtClean="0">
                <a:solidFill>
                  <a:prstClr val="white"/>
                </a:solidFill>
              </a:rPr>
              <a:t>Likelihood to visit again and recommend</a:t>
            </a:r>
          </a:p>
          <a:p>
            <a:pPr>
              <a:spcAft>
                <a:spcPts val="1200"/>
              </a:spcAft>
            </a:pPr>
            <a:r>
              <a:rPr lang="en-GB" sz="1600" b="1" dirty="0" smtClean="0">
                <a:solidFill>
                  <a:prstClr val="white"/>
                </a:solidFill>
              </a:rPr>
              <a:t>Source of awareness</a:t>
            </a:r>
          </a:p>
          <a:p>
            <a:pPr>
              <a:spcAft>
                <a:spcPts val="1200"/>
              </a:spcAft>
            </a:pPr>
            <a:r>
              <a:rPr lang="en-GB" sz="1600" b="1" dirty="0" smtClean="0">
                <a:solidFill>
                  <a:prstClr val="white"/>
                </a:solidFill>
              </a:rPr>
              <a:t>Attitudes to Europeana</a:t>
            </a:r>
          </a:p>
          <a:p>
            <a:pPr>
              <a:spcAft>
                <a:spcPts val="1200"/>
              </a:spcAft>
            </a:pPr>
            <a:r>
              <a:rPr lang="en-GB" sz="1600" b="1" dirty="0" smtClean="0">
                <a:solidFill>
                  <a:srgbClr val="FF0000"/>
                </a:solidFill>
              </a:rPr>
              <a:t>PLUS interest &amp; awareness of the specific campaign</a:t>
            </a:r>
            <a:endParaRPr lang="en-GB" sz="1600" b="1" dirty="0">
              <a:solidFill>
                <a:srgbClr val="FF0000"/>
              </a:solidFill>
            </a:endParaRPr>
          </a:p>
        </p:txBody>
      </p:sp>
      <p:sp>
        <p:nvSpPr>
          <p:cNvPr id="23" name="Rechthoek 4"/>
          <p:cNvSpPr/>
          <p:nvPr/>
        </p:nvSpPr>
        <p:spPr>
          <a:xfrm>
            <a:off x="6344238" y="2962168"/>
            <a:ext cx="2479127" cy="221547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All respondents directed to </a:t>
            </a:r>
            <a:r>
              <a:rPr lang="en-GB" sz="1600" b="1" dirty="0">
                <a:solidFill>
                  <a:prstClr val="white"/>
                </a:solidFill>
              </a:rPr>
              <a:t>E</a:t>
            </a:r>
            <a:r>
              <a:rPr lang="en-GB" sz="1600" b="1" dirty="0" smtClean="0">
                <a:solidFill>
                  <a:prstClr val="white"/>
                </a:solidFill>
              </a:rPr>
              <a:t>uropeana and asked:</a:t>
            </a:r>
          </a:p>
          <a:p>
            <a:pPr>
              <a:spcAft>
                <a:spcPts val="1200"/>
              </a:spcAft>
            </a:pPr>
            <a:r>
              <a:rPr lang="en-GB" sz="1600" b="1" dirty="0" smtClean="0">
                <a:solidFill>
                  <a:prstClr val="white"/>
                </a:solidFill>
              </a:rPr>
              <a:t>Attitude statements</a:t>
            </a:r>
          </a:p>
          <a:p>
            <a:pPr>
              <a:spcAft>
                <a:spcPts val="1200"/>
              </a:spcAft>
            </a:pPr>
            <a:r>
              <a:rPr lang="en-GB" sz="1600" b="1" dirty="0" smtClean="0">
                <a:solidFill>
                  <a:prstClr val="white"/>
                </a:solidFill>
              </a:rPr>
              <a:t>Likelihood of returning/recommending</a:t>
            </a:r>
          </a:p>
          <a:p>
            <a:pPr>
              <a:spcAft>
                <a:spcPts val="1200"/>
              </a:spcAft>
            </a:pPr>
            <a:r>
              <a:rPr lang="en-GB" sz="1600" b="1" dirty="0" smtClean="0">
                <a:solidFill>
                  <a:prstClr val="white"/>
                </a:solidFill>
              </a:rPr>
              <a:t>Likes/dislikes/suggestions</a:t>
            </a:r>
            <a:endParaRPr lang="en-GB" sz="1600" b="1" dirty="0">
              <a:solidFill>
                <a:prstClr val="white"/>
              </a:solidFill>
            </a:endParaRPr>
          </a:p>
        </p:txBody>
      </p:sp>
      <p:sp>
        <p:nvSpPr>
          <p:cNvPr id="24" name="Down Arrow 23"/>
          <p:cNvSpPr/>
          <p:nvPr/>
        </p:nvSpPr>
        <p:spPr>
          <a:xfrm rot="16200000">
            <a:off x="4144618" y="992142"/>
            <a:ext cx="735291" cy="277810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GB" sz="2000" b="1" dirty="0" smtClean="0">
                <a:solidFill>
                  <a:prstClr val="white"/>
                </a:solidFill>
              </a:rPr>
              <a:t>Awareness and Usage</a:t>
            </a:r>
            <a:endParaRPr lang="en-GB" sz="2000" b="1" dirty="0">
              <a:solidFill>
                <a:prstClr val="white"/>
              </a:solidFill>
            </a:endParaRPr>
          </a:p>
        </p:txBody>
      </p:sp>
      <p:sp>
        <p:nvSpPr>
          <p:cNvPr id="29" name="Down Arrow 28"/>
          <p:cNvSpPr/>
          <p:nvPr/>
        </p:nvSpPr>
        <p:spPr>
          <a:xfrm rot="15920772">
            <a:off x="7261170" y="1323630"/>
            <a:ext cx="735291" cy="206553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lvl="0" algn="ctr"/>
            <a:r>
              <a:rPr lang="en-GB" sz="2000" b="1" dirty="0" smtClean="0">
                <a:solidFill>
                  <a:prstClr val="white"/>
                </a:solidFill>
              </a:rPr>
              <a:t>Activation</a:t>
            </a:r>
            <a:endParaRPr lang="en-GB" sz="2000" b="1" dirty="0">
              <a:solidFill>
                <a:prstClr val="white"/>
              </a:solidFill>
            </a:endParaRPr>
          </a:p>
        </p:txBody>
      </p:sp>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Quantitative Study</a:t>
            </a:r>
            <a:endParaRPr lang="en-GB" sz="2400" b="1" dirty="0">
              <a:solidFill>
                <a:prstClr val="white"/>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57914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20" name="Rechthoek 4"/>
          <p:cNvSpPr/>
          <p:nvPr/>
        </p:nvSpPr>
        <p:spPr>
          <a:xfrm>
            <a:off x="359301" y="1080181"/>
            <a:ext cx="7347036" cy="14373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1200"/>
              </a:spcAft>
            </a:pPr>
            <a:r>
              <a:rPr lang="en-GB" sz="1600" b="1" dirty="0" smtClean="0">
                <a:solidFill>
                  <a:prstClr val="white"/>
                </a:solidFill>
              </a:rPr>
              <a:t>All respondents had to have:</a:t>
            </a:r>
          </a:p>
          <a:p>
            <a:pPr marL="285750" indent="-285750">
              <a:spcAft>
                <a:spcPts val="1200"/>
              </a:spcAft>
              <a:buFont typeface="Arial" pitchFamily="34" charset="0"/>
              <a:buChar char="•"/>
            </a:pPr>
            <a:r>
              <a:rPr lang="en-GB" sz="1600" b="1" dirty="0" smtClean="0">
                <a:solidFill>
                  <a:prstClr val="white"/>
                </a:solidFill>
              </a:rPr>
              <a:t>Interest in arts/culture/history</a:t>
            </a:r>
          </a:p>
          <a:p>
            <a:pPr marL="285750" indent="-285750">
              <a:spcAft>
                <a:spcPts val="1200"/>
              </a:spcAft>
              <a:buFont typeface="Arial" pitchFamily="34" charset="0"/>
              <a:buChar char="•"/>
            </a:pPr>
            <a:r>
              <a:rPr lang="en-GB" sz="1600" b="1" dirty="0" smtClean="0">
                <a:solidFill>
                  <a:prstClr val="white"/>
                </a:solidFill>
              </a:rPr>
              <a:t>Visited  museums, exhibitions, libraries, events in last six months</a:t>
            </a:r>
          </a:p>
        </p:txBody>
      </p:sp>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Sample - Screening</a:t>
            </a:r>
            <a:endParaRPr lang="en-GB" sz="2400" b="1"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467621045"/>
              </p:ext>
            </p:extLst>
          </p:nvPr>
        </p:nvGraphicFramePr>
        <p:xfrm>
          <a:off x="1751164" y="2787036"/>
          <a:ext cx="6216491" cy="2062480"/>
        </p:xfrm>
        <a:graphic>
          <a:graphicData uri="http://schemas.openxmlformats.org/drawingml/2006/table">
            <a:tbl>
              <a:tblPr firstRow="1" bandRow="1">
                <a:tableStyleId>{5C22544A-7EE6-4342-B048-85BDC9FD1C3A}</a:tableStyleId>
              </a:tblPr>
              <a:tblGrid>
                <a:gridCol w="1341319"/>
                <a:gridCol w="2437586"/>
                <a:gridCol w="2437586"/>
              </a:tblGrid>
              <a:tr h="370840">
                <a:tc>
                  <a:txBody>
                    <a:bodyPr/>
                    <a:lstStyle/>
                    <a:p>
                      <a:endParaRPr lang="nl-BE" sz="1600" dirty="0">
                        <a:latin typeface="Arial" pitchFamily="34" charset="0"/>
                        <a:cs typeface="Arial" pitchFamily="34" charset="0"/>
                      </a:endParaRPr>
                    </a:p>
                  </a:txBody>
                  <a:tcPr/>
                </a:tc>
                <a:tc>
                  <a:txBody>
                    <a:bodyPr/>
                    <a:lstStyle/>
                    <a:p>
                      <a:r>
                        <a:rPr lang="en-GB" sz="1600" dirty="0" err="1" smtClean="0">
                          <a:latin typeface="Arial" pitchFamily="34" charset="0"/>
                          <a:cs typeface="Arial" pitchFamily="34" charset="0"/>
                        </a:rPr>
                        <a:t>Unweighted</a:t>
                      </a:r>
                      <a:r>
                        <a:rPr lang="en-GB" sz="1600" dirty="0" smtClean="0">
                          <a:latin typeface="Arial" pitchFamily="34" charset="0"/>
                          <a:cs typeface="Arial" pitchFamily="34" charset="0"/>
                        </a:rPr>
                        <a:t> screened</a:t>
                      </a:r>
                      <a:r>
                        <a:rPr lang="en-GB" sz="1600" baseline="0" dirty="0" smtClean="0">
                          <a:latin typeface="Arial" pitchFamily="34" charset="0"/>
                          <a:cs typeface="Arial" pitchFamily="34" charset="0"/>
                        </a:rPr>
                        <a:t> </a:t>
                      </a:r>
                      <a:r>
                        <a:rPr lang="en-GB" sz="1600" dirty="0" smtClean="0">
                          <a:latin typeface="Arial" pitchFamily="34" charset="0"/>
                          <a:cs typeface="Arial" pitchFamily="34" charset="0"/>
                        </a:rPr>
                        <a:t>sample W1</a:t>
                      </a:r>
                      <a:endParaRPr lang="nl-BE" sz="1600" dirty="0">
                        <a:latin typeface="Arial" pitchFamily="34" charset="0"/>
                        <a:cs typeface="Arial" pitchFamily="34" charset="0"/>
                      </a:endParaRPr>
                    </a:p>
                  </a:txBody>
                  <a:tcPr/>
                </a:tc>
                <a:tc>
                  <a:txBody>
                    <a:bodyPr/>
                    <a:lstStyle/>
                    <a:p>
                      <a:r>
                        <a:rPr lang="en-GB" sz="1600" dirty="0" err="1" smtClean="0">
                          <a:latin typeface="Arial" pitchFamily="34" charset="0"/>
                          <a:cs typeface="Arial" pitchFamily="34" charset="0"/>
                        </a:rPr>
                        <a:t>Unweighted</a:t>
                      </a:r>
                      <a:r>
                        <a:rPr lang="en-GB" sz="1600" dirty="0" smtClean="0">
                          <a:latin typeface="Arial" pitchFamily="34" charset="0"/>
                          <a:cs typeface="Arial" pitchFamily="34" charset="0"/>
                        </a:rPr>
                        <a:t> screened</a:t>
                      </a:r>
                      <a:r>
                        <a:rPr lang="en-GB" sz="1600" baseline="0" dirty="0" smtClean="0">
                          <a:latin typeface="Arial" pitchFamily="34" charset="0"/>
                          <a:cs typeface="Arial" pitchFamily="34" charset="0"/>
                        </a:rPr>
                        <a:t> </a:t>
                      </a:r>
                      <a:r>
                        <a:rPr lang="en-GB" sz="1600" dirty="0" smtClean="0">
                          <a:latin typeface="Arial" pitchFamily="34" charset="0"/>
                          <a:cs typeface="Arial" pitchFamily="34" charset="0"/>
                        </a:rPr>
                        <a:t>sample W2</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Italy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516</a:t>
                      </a:r>
                      <a:endParaRPr lang="nl-BE" sz="1600" dirty="0">
                        <a:latin typeface="Arial" pitchFamily="34" charset="0"/>
                        <a:cs typeface="Arial" pitchFamily="34" charset="0"/>
                      </a:endParaRPr>
                    </a:p>
                  </a:txBody>
                  <a:tcPr/>
                </a:tc>
                <a:tc>
                  <a:txBody>
                    <a:bodyPr/>
                    <a:lstStyle/>
                    <a:p>
                      <a:r>
                        <a:rPr lang="nl-BE" sz="1600" dirty="0" smtClean="0">
                          <a:latin typeface="Arial" pitchFamily="34" charset="0"/>
                          <a:cs typeface="Arial" pitchFamily="34" charset="0"/>
                        </a:rPr>
                        <a:t>510</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Norway</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505</a:t>
                      </a:r>
                      <a:endParaRPr lang="nl-BE" sz="1600" dirty="0">
                        <a:latin typeface="Arial" pitchFamily="34" charset="0"/>
                        <a:cs typeface="Arial" pitchFamily="34" charset="0"/>
                      </a:endParaRPr>
                    </a:p>
                  </a:txBody>
                  <a:tcPr/>
                </a:tc>
                <a:tc>
                  <a:txBody>
                    <a:bodyPr/>
                    <a:lstStyle/>
                    <a:p>
                      <a:r>
                        <a:rPr lang="nl-BE" sz="1600" dirty="0" smtClean="0">
                          <a:latin typeface="Arial" pitchFamily="34" charset="0"/>
                          <a:cs typeface="Arial" pitchFamily="34" charset="0"/>
                        </a:rPr>
                        <a:t>n/a</a:t>
                      </a:r>
                      <a:endParaRPr lang="nl-BE" sz="1600" dirty="0">
                        <a:latin typeface="Arial" pitchFamily="34" charset="0"/>
                        <a:cs typeface="Arial" pitchFamily="34" charset="0"/>
                      </a:endParaRPr>
                    </a:p>
                  </a:txBody>
                  <a:tcPr/>
                </a:tc>
              </a:tr>
              <a:tr h="370840">
                <a:tc>
                  <a:txBody>
                    <a:bodyPr/>
                    <a:lstStyle/>
                    <a:p>
                      <a:r>
                        <a:rPr lang="en-GB" sz="1600" dirty="0" smtClean="0">
                          <a:latin typeface="Arial" pitchFamily="34" charset="0"/>
                          <a:cs typeface="Arial" pitchFamily="34" charset="0"/>
                        </a:rPr>
                        <a:t>Poland</a:t>
                      </a:r>
                      <a:endParaRPr lang="nl-BE" sz="1600" dirty="0">
                        <a:latin typeface="Arial" pitchFamily="34" charset="0"/>
                        <a:cs typeface="Arial" pitchFamily="34" charset="0"/>
                      </a:endParaRPr>
                    </a:p>
                  </a:txBody>
                  <a:tcPr/>
                </a:tc>
                <a:tc>
                  <a:txBody>
                    <a:bodyPr/>
                    <a:lstStyle/>
                    <a:p>
                      <a:r>
                        <a:rPr lang="en-GB" sz="1600" dirty="0" smtClean="0">
                          <a:latin typeface="Arial" pitchFamily="34" charset="0"/>
                          <a:cs typeface="Arial" pitchFamily="34" charset="0"/>
                        </a:rPr>
                        <a:t>530</a:t>
                      </a:r>
                      <a:endParaRPr lang="nl-BE" sz="1600" dirty="0">
                        <a:latin typeface="Arial" pitchFamily="34" charset="0"/>
                        <a:cs typeface="Arial" pitchFamily="34" charset="0"/>
                      </a:endParaRPr>
                    </a:p>
                  </a:txBody>
                  <a:tcPr/>
                </a:tc>
                <a:tc>
                  <a:txBody>
                    <a:bodyPr/>
                    <a:lstStyle/>
                    <a:p>
                      <a:r>
                        <a:rPr lang="nl-BE" sz="1600" dirty="0" smtClean="0">
                          <a:latin typeface="Arial" pitchFamily="34" charset="0"/>
                          <a:cs typeface="Arial" pitchFamily="34" charset="0"/>
                        </a:rPr>
                        <a:t>558</a:t>
                      </a:r>
                      <a:endParaRPr lang="nl-BE" sz="1600" dirty="0">
                        <a:latin typeface="Arial" pitchFamily="34" charset="0"/>
                        <a:cs typeface="Arial" pitchFamily="34" charset="0"/>
                      </a:endParaRPr>
                    </a:p>
                  </a:txBody>
                  <a:tcPr/>
                </a:tc>
              </a:tr>
              <a:tr h="370840">
                <a:tc>
                  <a:txBody>
                    <a:bodyPr/>
                    <a:lstStyle/>
                    <a:p>
                      <a:r>
                        <a:rPr lang="en-GB" sz="1600" b="1" dirty="0" smtClean="0">
                          <a:latin typeface="Arial" pitchFamily="34" charset="0"/>
                          <a:cs typeface="Arial" pitchFamily="34" charset="0"/>
                        </a:rPr>
                        <a:t>Total</a:t>
                      </a:r>
                      <a:endParaRPr lang="nl-BE" sz="1600" b="1" dirty="0">
                        <a:latin typeface="Arial" pitchFamily="34" charset="0"/>
                        <a:cs typeface="Arial" pitchFamily="34" charset="0"/>
                      </a:endParaRPr>
                    </a:p>
                  </a:txBody>
                  <a:tcPr/>
                </a:tc>
                <a:tc>
                  <a:txBody>
                    <a:bodyPr/>
                    <a:lstStyle/>
                    <a:p>
                      <a:r>
                        <a:rPr lang="en-GB" sz="1600" b="1" dirty="0" smtClean="0">
                          <a:latin typeface="Arial" pitchFamily="34" charset="0"/>
                          <a:cs typeface="Arial" pitchFamily="34" charset="0"/>
                        </a:rPr>
                        <a:t>1,551</a:t>
                      </a:r>
                      <a:endParaRPr lang="nl-BE" sz="1600" b="1" dirty="0">
                        <a:latin typeface="Arial" pitchFamily="34" charset="0"/>
                        <a:cs typeface="Arial" pitchFamily="34" charset="0"/>
                      </a:endParaRPr>
                    </a:p>
                  </a:txBody>
                  <a:tcPr/>
                </a:tc>
                <a:tc>
                  <a:txBody>
                    <a:bodyPr/>
                    <a:lstStyle/>
                    <a:p>
                      <a:r>
                        <a:rPr lang="nl-BE" sz="1600" b="1" dirty="0" smtClean="0">
                          <a:latin typeface="Arial" pitchFamily="34" charset="0"/>
                          <a:cs typeface="Arial" pitchFamily="34" charset="0"/>
                        </a:rPr>
                        <a:t>1,068</a:t>
                      </a:r>
                      <a:endParaRPr lang="nl-BE" sz="1600" b="1" dirty="0">
                        <a:latin typeface="Arial" pitchFamily="34" charset="0"/>
                        <a:cs typeface="Arial" pitchFamily="34" charset="0"/>
                      </a:endParaRPr>
                    </a:p>
                  </a:txBody>
                  <a:tcPr/>
                </a:tc>
              </a:tr>
            </a:tbl>
          </a:graphicData>
        </a:graphic>
      </p:graphicFrame>
      <p:sp>
        <p:nvSpPr>
          <p:cNvPr id="10" name="Rechthoek 4"/>
          <p:cNvSpPr/>
          <p:nvPr/>
        </p:nvSpPr>
        <p:spPr>
          <a:xfrm>
            <a:off x="359301" y="5395893"/>
            <a:ext cx="7879824"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All respondents weighted by age within country (W1 and 2)</a:t>
            </a:r>
            <a:endParaRPr lang="en-GB" sz="2400" b="1" dirty="0">
              <a:solidFill>
                <a:prstClr val="white"/>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1704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searchCommunities_titelPag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templateTravel&amp;Leisure5_foo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6440"/>
            <a:ext cx="9144000" cy="1051560"/>
          </a:xfrm>
          <a:prstGeom prst="rect">
            <a:avLst/>
          </a:prstGeom>
        </p:spPr>
      </p:pic>
      <p:pic>
        <p:nvPicPr>
          <p:cNvPr id="8" name="Picture 7" descr="InSitesConsul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140" y="6430436"/>
            <a:ext cx="1504263" cy="233184"/>
          </a:xfrm>
          <a:prstGeom prst="rect">
            <a:avLst/>
          </a:prstGeom>
        </p:spPr>
      </p:pic>
      <p:pic>
        <p:nvPicPr>
          <p:cNvPr id="9" name="Picture 8" descr="Travel&amp;Leisure_orang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731" y="6316157"/>
            <a:ext cx="395837" cy="384067"/>
          </a:xfrm>
          <a:prstGeom prst="rect">
            <a:avLst/>
          </a:prstGeom>
        </p:spPr>
      </p:pic>
      <p:sp>
        <p:nvSpPr>
          <p:cNvPr id="31" name="Rechthoek 4"/>
          <p:cNvSpPr/>
          <p:nvPr/>
        </p:nvSpPr>
        <p:spPr>
          <a:xfrm>
            <a:off x="359301" y="271443"/>
            <a:ext cx="5328980" cy="5351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prstClr val="white"/>
                </a:solidFill>
              </a:rPr>
              <a:t>Sample - Weighting</a:t>
            </a:r>
            <a:endParaRPr lang="en-GB" sz="2400" b="1"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874892652"/>
              </p:ext>
            </p:extLst>
          </p:nvPr>
        </p:nvGraphicFramePr>
        <p:xfrm>
          <a:off x="116424" y="2170430"/>
          <a:ext cx="4619502" cy="2392680"/>
        </p:xfrm>
        <a:graphic>
          <a:graphicData uri="http://schemas.openxmlformats.org/drawingml/2006/table">
            <a:tbl>
              <a:tblPr firstRow="1" bandRow="1">
                <a:tableStyleId>{5C22544A-7EE6-4342-B048-85BDC9FD1C3A}</a:tableStyleId>
              </a:tblPr>
              <a:tblGrid>
                <a:gridCol w="996740"/>
                <a:gridCol w="1811381"/>
                <a:gridCol w="1811381"/>
              </a:tblGrid>
              <a:tr h="370840">
                <a:tc>
                  <a:txBody>
                    <a:bodyPr/>
                    <a:lstStyle/>
                    <a:p>
                      <a:endParaRPr lang="nl-BE" dirty="0"/>
                    </a:p>
                  </a:txBody>
                  <a:tcPr/>
                </a:tc>
                <a:tc>
                  <a:txBody>
                    <a:bodyPr/>
                    <a:lstStyle/>
                    <a:p>
                      <a:r>
                        <a:rPr lang="en-GB" dirty="0" err="1" smtClean="0"/>
                        <a:t>Unweighted</a:t>
                      </a:r>
                      <a:r>
                        <a:rPr lang="en-GB" dirty="0" smtClean="0"/>
                        <a:t> screened</a:t>
                      </a:r>
                      <a:r>
                        <a:rPr lang="en-GB" baseline="0" dirty="0" smtClean="0"/>
                        <a:t> </a:t>
                      </a:r>
                      <a:r>
                        <a:rPr lang="en-GB" dirty="0" smtClean="0"/>
                        <a:t>sample</a:t>
                      </a:r>
                      <a:endParaRPr lang="nl-BE" dirty="0"/>
                    </a:p>
                  </a:txBody>
                  <a:tcPr/>
                </a:tc>
                <a:tc>
                  <a:txBody>
                    <a:bodyPr/>
                    <a:lstStyle/>
                    <a:p>
                      <a:r>
                        <a:rPr lang="en-GB" dirty="0" smtClean="0"/>
                        <a:t>Weighted and grossed</a:t>
                      </a:r>
                      <a:endParaRPr lang="nl-BE" dirty="0"/>
                    </a:p>
                  </a:txBody>
                  <a:tcPr/>
                </a:tc>
              </a:tr>
              <a:tr h="370840">
                <a:tc>
                  <a:txBody>
                    <a:bodyPr/>
                    <a:lstStyle/>
                    <a:p>
                      <a:r>
                        <a:rPr lang="en-GB" dirty="0" smtClean="0"/>
                        <a:t>Italy</a:t>
                      </a:r>
                      <a:endParaRPr lang="nl-BE" dirty="0"/>
                    </a:p>
                  </a:txBody>
                  <a:tcPr/>
                </a:tc>
                <a:tc>
                  <a:txBody>
                    <a:bodyPr/>
                    <a:lstStyle/>
                    <a:p>
                      <a:r>
                        <a:rPr lang="en-GB" dirty="0" smtClean="0"/>
                        <a:t>516 (33.2%)</a:t>
                      </a:r>
                      <a:endParaRPr lang="nl-BE" dirty="0"/>
                    </a:p>
                  </a:txBody>
                  <a:tcPr/>
                </a:tc>
                <a:tc>
                  <a:txBody>
                    <a:bodyPr/>
                    <a:lstStyle/>
                    <a:p>
                      <a:r>
                        <a:rPr lang="en-GB" dirty="0" smtClean="0"/>
                        <a:t>24.3m (52.9%)</a:t>
                      </a:r>
                      <a:endParaRPr lang="nl-BE" dirty="0"/>
                    </a:p>
                  </a:txBody>
                  <a:tcPr/>
                </a:tc>
              </a:tr>
              <a:tr h="370840">
                <a:tc>
                  <a:txBody>
                    <a:bodyPr/>
                    <a:lstStyle/>
                    <a:p>
                      <a:r>
                        <a:rPr lang="en-GB" dirty="0" smtClean="0"/>
                        <a:t>Norway</a:t>
                      </a:r>
                      <a:endParaRPr lang="nl-BE" dirty="0"/>
                    </a:p>
                  </a:txBody>
                  <a:tcPr/>
                </a:tc>
                <a:tc>
                  <a:txBody>
                    <a:bodyPr/>
                    <a:lstStyle/>
                    <a:p>
                      <a:r>
                        <a:rPr lang="en-GB" dirty="0" smtClean="0"/>
                        <a:t>505 (32.6%)</a:t>
                      </a:r>
                      <a:endParaRPr lang="nl-BE" dirty="0"/>
                    </a:p>
                  </a:txBody>
                  <a:tcPr/>
                </a:tc>
                <a:tc>
                  <a:txBody>
                    <a:bodyPr/>
                    <a:lstStyle/>
                    <a:p>
                      <a:r>
                        <a:rPr lang="en-GB" dirty="0" smtClean="0"/>
                        <a:t>1.5m (3.3%)</a:t>
                      </a:r>
                      <a:endParaRPr lang="nl-BE" dirty="0"/>
                    </a:p>
                  </a:txBody>
                  <a:tcPr/>
                </a:tc>
              </a:tr>
              <a:tr h="370840">
                <a:tc>
                  <a:txBody>
                    <a:bodyPr/>
                    <a:lstStyle/>
                    <a:p>
                      <a:r>
                        <a:rPr lang="en-GB" dirty="0" smtClean="0"/>
                        <a:t>Poland</a:t>
                      </a:r>
                      <a:endParaRPr lang="nl-BE" dirty="0"/>
                    </a:p>
                  </a:txBody>
                  <a:tcPr/>
                </a:tc>
                <a:tc>
                  <a:txBody>
                    <a:bodyPr/>
                    <a:lstStyle/>
                    <a:p>
                      <a:r>
                        <a:rPr lang="en-GB" dirty="0" smtClean="0"/>
                        <a:t>530 (34.2%)</a:t>
                      </a:r>
                      <a:endParaRPr lang="nl-BE" dirty="0"/>
                    </a:p>
                  </a:txBody>
                  <a:tcPr/>
                </a:tc>
                <a:tc>
                  <a:txBody>
                    <a:bodyPr/>
                    <a:lstStyle/>
                    <a:p>
                      <a:r>
                        <a:rPr lang="en-GB" dirty="0" smtClean="0"/>
                        <a:t>20.1m (43.8%)</a:t>
                      </a:r>
                      <a:endParaRPr lang="nl-BE" dirty="0"/>
                    </a:p>
                  </a:txBody>
                  <a:tcPr/>
                </a:tc>
              </a:tr>
              <a:tr h="370840">
                <a:tc>
                  <a:txBody>
                    <a:bodyPr/>
                    <a:lstStyle/>
                    <a:p>
                      <a:r>
                        <a:rPr lang="en-GB" b="1" dirty="0" smtClean="0"/>
                        <a:t>Total</a:t>
                      </a:r>
                      <a:endParaRPr lang="nl-BE" b="1" dirty="0"/>
                    </a:p>
                  </a:txBody>
                  <a:tcPr/>
                </a:tc>
                <a:tc>
                  <a:txBody>
                    <a:bodyPr/>
                    <a:lstStyle/>
                    <a:p>
                      <a:r>
                        <a:rPr lang="en-GB" b="1" dirty="0" smtClean="0"/>
                        <a:t>1,551 respondents</a:t>
                      </a:r>
                      <a:endParaRPr lang="nl-BE" b="1" dirty="0"/>
                    </a:p>
                  </a:txBody>
                  <a:tcPr/>
                </a:tc>
                <a:tc>
                  <a:txBody>
                    <a:bodyPr/>
                    <a:lstStyle/>
                    <a:p>
                      <a:r>
                        <a:rPr lang="en-GB" b="1" dirty="0" smtClean="0"/>
                        <a:t>45.9m people</a:t>
                      </a:r>
                      <a:endParaRPr lang="nl-BE" b="1" dirty="0"/>
                    </a:p>
                  </a:txBody>
                  <a:tcPr/>
                </a:tc>
              </a:tr>
            </a:tbl>
          </a:graphicData>
        </a:graphic>
      </p:graphicFrame>
      <p:graphicFrame>
        <p:nvGraphicFramePr>
          <p:cNvPr id="3" name="Chart 2"/>
          <p:cNvGraphicFramePr/>
          <p:nvPr>
            <p:extLst>
              <p:ext uri="{D42A27DB-BD31-4B8C-83A1-F6EECF244321}">
                <p14:modId xmlns:p14="http://schemas.microsoft.com/office/powerpoint/2010/main" val="3543555042"/>
              </p:ext>
            </p:extLst>
          </p:nvPr>
        </p:nvGraphicFramePr>
        <p:xfrm>
          <a:off x="3661966" y="1397000"/>
          <a:ext cx="609600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7605176" y="167122"/>
            <a:ext cx="1278466" cy="646331"/>
          </a:xfrm>
          <a:prstGeom prst="rect">
            <a:avLst/>
          </a:prstGeom>
          <a:solidFill>
            <a:srgbClr val="FFFF00"/>
          </a:solidFill>
        </p:spPr>
        <p:txBody>
          <a:bodyPr wrap="square" rtlCol="0">
            <a:spAutoFit/>
          </a:bodyPr>
          <a:lstStyle/>
          <a:p>
            <a:r>
              <a:rPr lang="en-GB" dirty="0" smtClean="0"/>
              <a:t>NOT EDITED</a:t>
            </a:r>
            <a:endParaRPr lang="en-GB"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29661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igh-Res Stock Photography: Damsel In Dist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59487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315"/>
          <a:stretch/>
        </p:blipFill>
        <p:spPr>
          <a:xfrm>
            <a:off x="2496081" y="0"/>
            <a:ext cx="6646332" cy="6858000"/>
          </a:xfrm>
          <a:prstGeom prst="rect">
            <a:avLst/>
          </a:prstGeom>
        </p:spPr>
      </p:pic>
      <p:sp>
        <p:nvSpPr>
          <p:cNvPr id="2" name="Text Placeholder 1"/>
          <p:cNvSpPr>
            <a:spLocks noGrp="1"/>
          </p:cNvSpPr>
          <p:nvPr>
            <p:ph type="body" sz="half" idx="14"/>
          </p:nvPr>
        </p:nvSpPr>
        <p:spPr>
          <a:xfrm>
            <a:off x="3499338" y="1560915"/>
            <a:ext cx="5580184" cy="641350"/>
          </a:xfrm>
        </p:spPr>
        <p:txBody>
          <a:bodyPr/>
          <a:lstStyle/>
          <a:p>
            <a:pPr algn="ctr"/>
            <a:r>
              <a:rPr lang="en-US" dirty="0" smtClean="0"/>
              <a:t>Awareness </a:t>
            </a:r>
          </a:p>
          <a:p>
            <a:pPr algn="ctr"/>
            <a:r>
              <a:rPr lang="en-US" sz="2400" dirty="0" smtClean="0"/>
              <a:t>Pre-activation</a:t>
            </a:r>
          </a:p>
          <a:p>
            <a:pPr algn="ctr"/>
            <a:endParaRPr lang="en-US" dirty="0" smtClean="0"/>
          </a:p>
          <a:p>
            <a:pPr algn="ctr"/>
            <a:endParaRPr lang="en-US" dirty="0" smtClean="0"/>
          </a:p>
          <a:p>
            <a:pPr algn="ctr"/>
            <a:endParaRPr lang="en-US" dirty="0"/>
          </a:p>
        </p:txBody>
      </p:sp>
      <p:pic>
        <p:nvPicPr>
          <p:cNvPr id="16" name="Picture 15" descr="lijntj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9338" y="2817481"/>
            <a:ext cx="5451229" cy="319277"/>
          </a:xfrm>
          <a:prstGeom prst="rect">
            <a:avLst/>
          </a:prstGeom>
        </p:spPr>
      </p:pic>
      <p:pic>
        <p:nvPicPr>
          <p:cNvPr id="19" name="Picture 18" descr="Travel&amp;Leisure.png"/>
          <p:cNvPicPr>
            <a:picLocks noChangeAspect="1"/>
          </p:cNvPicPr>
          <p:nvPr/>
        </p:nvPicPr>
        <p:blipFill rotWithShape="1">
          <a:blip r:embed="rId5">
            <a:extLst>
              <a:ext uri="{28A0092B-C50C-407E-A947-70E740481C1C}">
                <a14:useLocalDpi xmlns:a14="http://schemas.microsoft.com/office/drawing/2010/main" val="0"/>
              </a:ext>
            </a:extLst>
          </a:blip>
          <a:srcRect t="-2056" b="-1"/>
          <a:stretch/>
        </p:blipFill>
        <p:spPr>
          <a:xfrm>
            <a:off x="8583083" y="6371167"/>
            <a:ext cx="391583" cy="419968"/>
          </a:xfrm>
          <a:prstGeom prst="rect">
            <a:avLst/>
          </a:prstGeom>
        </p:spPr>
      </p:pic>
    </p:spTree>
    <p:extLst>
      <p:ext uri="{BB962C8B-B14F-4D97-AF65-F5344CB8AC3E}">
        <p14:creationId xmlns:p14="http://schemas.microsoft.com/office/powerpoint/2010/main" val="3307830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214798" y="94892"/>
            <a:ext cx="8714399" cy="957532"/>
          </a:xfrm>
          <a:custGeom>
            <a:avLst/>
            <a:gdLst>
              <a:gd name="connsiteX0" fmla="*/ 0 w 8220379"/>
              <a:gd name="connsiteY0" fmla="*/ 0 h 1224136"/>
              <a:gd name="connsiteX1" fmla="*/ 8220379 w 8220379"/>
              <a:gd name="connsiteY1" fmla="*/ 0 h 1224136"/>
              <a:gd name="connsiteX2" fmla="*/ 8220379 w 8220379"/>
              <a:gd name="connsiteY2" fmla="*/ 1224136 h 1224136"/>
              <a:gd name="connsiteX3" fmla="*/ 0 w 8220379"/>
              <a:gd name="connsiteY3" fmla="*/ 1224136 h 1224136"/>
              <a:gd name="connsiteX4" fmla="*/ 0 w 8220379"/>
              <a:gd name="connsiteY4" fmla="*/ 0 h 1224136"/>
              <a:gd name="connsiteX0" fmla="*/ 0 w 8487079"/>
              <a:gd name="connsiteY0" fmla="*/ 0 h 1224136"/>
              <a:gd name="connsiteX1" fmla="*/ 8487079 w 8487079"/>
              <a:gd name="connsiteY1" fmla="*/ 9525 h 1224136"/>
              <a:gd name="connsiteX2" fmla="*/ 8220379 w 8487079"/>
              <a:gd name="connsiteY2" fmla="*/ 1224136 h 1224136"/>
              <a:gd name="connsiteX3" fmla="*/ 0 w 8487079"/>
              <a:gd name="connsiteY3" fmla="*/ 1224136 h 1224136"/>
              <a:gd name="connsiteX4" fmla="*/ 0 w 8487079"/>
              <a:gd name="connsiteY4" fmla="*/ 0 h 1224136"/>
              <a:gd name="connsiteX0" fmla="*/ 0 w 8515654"/>
              <a:gd name="connsiteY0" fmla="*/ 200025 h 1214611"/>
              <a:gd name="connsiteX1" fmla="*/ 8515654 w 8515654"/>
              <a:gd name="connsiteY1" fmla="*/ 0 h 1214611"/>
              <a:gd name="connsiteX2" fmla="*/ 8248954 w 8515654"/>
              <a:gd name="connsiteY2" fmla="*/ 1214611 h 1214611"/>
              <a:gd name="connsiteX3" fmla="*/ 28575 w 8515654"/>
              <a:gd name="connsiteY3" fmla="*/ 1214611 h 1214611"/>
              <a:gd name="connsiteX4" fmla="*/ 0 w 8515654"/>
              <a:gd name="connsiteY4" fmla="*/ 200025 h 1214611"/>
              <a:gd name="connsiteX0" fmla="*/ 0 w 8515654"/>
              <a:gd name="connsiteY0" fmla="*/ 200025 h 1309861"/>
              <a:gd name="connsiteX1" fmla="*/ 8515654 w 8515654"/>
              <a:gd name="connsiteY1" fmla="*/ 0 h 1309861"/>
              <a:gd name="connsiteX2" fmla="*/ 8248954 w 8515654"/>
              <a:gd name="connsiteY2" fmla="*/ 1214611 h 1309861"/>
              <a:gd name="connsiteX3" fmla="*/ 133350 w 8515654"/>
              <a:gd name="connsiteY3" fmla="*/ 1309861 h 1309861"/>
              <a:gd name="connsiteX4" fmla="*/ 0 w 8515654"/>
              <a:gd name="connsiteY4" fmla="*/ 200025 h 1309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654" h="1309861">
                <a:moveTo>
                  <a:pt x="0" y="200025"/>
                </a:moveTo>
                <a:lnTo>
                  <a:pt x="8515654" y="0"/>
                </a:lnTo>
                <a:lnTo>
                  <a:pt x="8248954" y="1214611"/>
                </a:lnTo>
                <a:lnTo>
                  <a:pt x="133350" y="1309861"/>
                </a:lnTo>
                <a:lnTo>
                  <a:pt x="0" y="200025"/>
                </a:lnTo>
                <a:close/>
              </a:path>
            </a:pathLst>
          </a:cu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GB" sz="2400" b="1" dirty="0" smtClean="0">
                <a:solidFill>
                  <a:prstClr val="white"/>
                </a:solidFill>
                <a:latin typeface="Arial"/>
                <a:cs typeface="Arial" pitchFamily="34" charset="0"/>
              </a:rPr>
              <a:t>	Overall Awareness of </a:t>
            </a:r>
            <a:r>
              <a:rPr lang="en-GB" sz="2400" b="1" dirty="0" err="1" smtClean="0">
                <a:solidFill>
                  <a:prstClr val="white"/>
                </a:solidFill>
                <a:latin typeface="Arial"/>
                <a:cs typeface="Arial" pitchFamily="34" charset="0"/>
              </a:rPr>
              <a:t>Europeana</a:t>
            </a:r>
            <a:r>
              <a:rPr lang="en-GB" sz="2400" b="1" dirty="0" smtClean="0">
                <a:solidFill>
                  <a:prstClr val="white"/>
                </a:solidFill>
                <a:latin typeface="Arial"/>
                <a:cs typeface="Arial" pitchFamily="34" charset="0"/>
              </a:rPr>
              <a:t> was low (wave 1)</a:t>
            </a:r>
            <a:endParaRPr lang="en-GB" sz="2400" b="1" dirty="0">
              <a:solidFill>
                <a:prstClr val="white"/>
              </a:solidFill>
              <a:latin typeface="Arial"/>
              <a:cs typeface="Arial"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6440"/>
            <a:ext cx="9143996" cy="1051560"/>
          </a:xfrm>
          <a:prstGeom prst="rect">
            <a:avLst/>
          </a:prstGeom>
        </p:spPr>
      </p:pic>
      <p:pic>
        <p:nvPicPr>
          <p:cNvPr id="9" name="Picture 8" descr="Travel&amp;Leisure.png"/>
          <p:cNvPicPr>
            <a:picLocks noChangeAspect="1"/>
          </p:cNvPicPr>
          <p:nvPr/>
        </p:nvPicPr>
        <p:blipFill rotWithShape="1">
          <a:blip r:embed="rId3">
            <a:extLst>
              <a:ext uri="{28A0092B-C50C-407E-A947-70E740481C1C}">
                <a14:useLocalDpi xmlns:a14="http://schemas.microsoft.com/office/drawing/2010/main" val="0"/>
              </a:ext>
            </a:extLst>
          </a:blip>
          <a:srcRect l="48596"/>
          <a:stretch/>
        </p:blipFill>
        <p:spPr>
          <a:xfrm>
            <a:off x="194732" y="6328832"/>
            <a:ext cx="425408" cy="411501"/>
          </a:xfrm>
          <a:prstGeom prst="rect">
            <a:avLst/>
          </a:prstGeom>
        </p:spPr>
      </p:pic>
      <p:pic>
        <p:nvPicPr>
          <p:cNvPr id="10" name="Picture 9" descr="InSitesConsul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0" y="6430436"/>
            <a:ext cx="1504263" cy="233184"/>
          </a:xfrm>
          <a:prstGeom prst="rect">
            <a:avLst/>
          </a:prstGeom>
        </p:spPr>
      </p:pic>
      <p:sp>
        <p:nvSpPr>
          <p:cNvPr id="11" name="Text Box 4"/>
          <p:cNvSpPr txBox="1">
            <a:spLocks noChangeArrowheads="1"/>
          </p:cNvSpPr>
          <p:nvPr/>
        </p:nvSpPr>
        <p:spPr bwMode="auto">
          <a:xfrm>
            <a:off x="8556625" y="6519863"/>
            <a:ext cx="549275" cy="309562"/>
          </a:xfrm>
          <a:prstGeom prst="rect">
            <a:avLst/>
          </a:prstGeom>
          <a:noFill/>
          <a:ln w="9525">
            <a:noFill/>
            <a:miter lim="800000"/>
            <a:headEnd/>
            <a:tailEnd/>
          </a:ln>
          <a:effectLst/>
        </p:spPr>
        <p:txBody>
          <a:bodyPr wrap="none" lIns="0" tIns="0" rIns="0" bIns="0" anchor="ctr" anchorCtr="1"/>
          <a:lstStyle/>
          <a:p>
            <a:pPr marL="0" marR="0" lvl="0" indent="0" defTabSz="914400" eaLnBrk="1" fontAlgn="auto" latinLnBrk="0" hangingPunct="1">
              <a:lnSpc>
                <a:spcPct val="100000"/>
              </a:lnSpc>
              <a:spcBef>
                <a:spcPct val="50000"/>
              </a:spcBef>
              <a:spcAft>
                <a:spcPts val="0"/>
              </a:spcAft>
              <a:buClrTx/>
              <a:buSzTx/>
              <a:buFontTx/>
              <a:buNone/>
              <a:tabLst/>
              <a:defRPr/>
            </a:pPr>
            <a:fld id="{E92B05DD-A20E-4FA6-BFF2-E34E2A75112E}" type="slidenum">
              <a:rPr kumimoji="0" lang="en-GB" sz="1200" b="1" i="0" u="none" strike="noStrike" kern="0" cap="none" spc="0" normalizeH="0" baseline="0" noProof="0" smtClean="0">
                <a:ln>
                  <a:noFill/>
                </a:ln>
                <a:solidFill>
                  <a:srgbClr val="F78F1E"/>
                </a:solidFill>
                <a:effectLst/>
                <a:uLnTx/>
                <a:uFillTx/>
                <a:latin typeface="Arial"/>
              </a:rPr>
              <a:pPr marL="0" marR="0" lvl="0" indent="0" defTabSz="914400" eaLnBrk="1" fontAlgn="auto" latinLnBrk="0" hangingPunct="1">
                <a:lnSpc>
                  <a:spcPct val="100000"/>
                </a:lnSpc>
                <a:spcBef>
                  <a:spcPct val="50000"/>
                </a:spcBef>
                <a:spcAft>
                  <a:spcPts val="0"/>
                </a:spcAft>
                <a:buClrTx/>
                <a:buSzTx/>
                <a:buFontTx/>
                <a:buNone/>
                <a:tabLst/>
                <a:defRPr/>
              </a:pPr>
              <a:t>9</a:t>
            </a:fld>
            <a:endParaRPr kumimoji="0" lang="en-GB" sz="1200" b="1" i="0" u="none" strike="noStrike" kern="0" cap="none" spc="0" normalizeH="0" baseline="0" noProof="0" dirty="0">
              <a:ln>
                <a:noFill/>
              </a:ln>
              <a:solidFill>
                <a:srgbClr val="F78F1E"/>
              </a:solidFill>
              <a:effectLst/>
              <a:uLnTx/>
              <a:uFillTx/>
              <a:latin typeface="Arial"/>
            </a:endParaRPr>
          </a:p>
        </p:txBody>
      </p:sp>
      <p:sp>
        <p:nvSpPr>
          <p:cNvPr id="3" name="TextBox 2"/>
          <p:cNvSpPr txBox="1"/>
          <p:nvPr/>
        </p:nvSpPr>
        <p:spPr>
          <a:xfrm>
            <a:off x="620140" y="1190847"/>
            <a:ext cx="8309057" cy="1723549"/>
          </a:xfrm>
          <a:prstGeom prst="rect">
            <a:avLst/>
          </a:prstGeom>
          <a:noFill/>
        </p:spPr>
        <p:txBody>
          <a:bodyPr wrap="square" rtlCol="0">
            <a:spAutoFit/>
          </a:bodyPr>
          <a:lstStyle/>
          <a:p>
            <a:r>
              <a:rPr lang="en-GB" sz="4000" b="1" dirty="0" smtClean="0">
                <a:latin typeface="Berlin Sans FB Demi" pitchFamily="34" charset="0"/>
              </a:rPr>
              <a:t>Only </a:t>
            </a:r>
            <a:r>
              <a:rPr lang="en-GB" sz="6600" b="1" dirty="0" smtClean="0">
                <a:solidFill>
                  <a:schemeClr val="accent6"/>
                </a:solidFill>
                <a:latin typeface="Berlin Sans FB Demi" pitchFamily="34" charset="0"/>
              </a:rPr>
              <a:t>9%</a:t>
            </a:r>
            <a:r>
              <a:rPr lang="en-GB" sz="4000" b="1" dirty="0" smtClean="0">
                <a:latin typeface="Berlin Sans FB Demi" pitchFamily="34" charset="0"/>
              </a:rPr>
              <a:t> of all respondents are aware of Europeana</a:t>
            </a:r>
            <a:endParaRPr lang="en-GB" sz="1050" b="1" dirty="0" smtClean="0">
              <a:latin typeface="Berlin Sans FB Demi" pitchFamily="34" charset="0"/>
            </a:endParaRPr>
          </a:p>
        </p:txBody>
      </p:sp>
      <p:sp>
        <p:nvSpPr>
          <p:cNvPr id="12" name="TextBox 11"/>
          <p:cNvSpPr txBox="1"/>
          <p:nvPr/>
        </p:nvSpPr>
        <p:spPr>
          <a:xfrm>
            <a:off x="1191968" y="2908925"/>
            <a:ext cx="2873737" cy="1107996"/>
          </a:xfrm>
          <a:prstGeom prst="rect">
            <a:avLst/>
          </a:prstGeom>
          <a:noFill/>
        </p:spPr>
        <p:txBody>
          <a:bodyPr wrap="square" rtlCol="0">
            <a:spAutoFit/>
          </a:bodyPr>
          <a:lstStyle/>
          <a:p>
            <a:r>
              <a:rPr lang="en-GB" sz="6600" b="1" dirty="0" smtClean="0">
                <a:solidFill>
                  <a:schemeClr val="accent6"/>
                </a:solidFill>
              </a:rPr>
              <a:t>12% </a:t>
            </a:r>
            <a:endParaRPr lang="nl-BE" sz="6600" b="1" dirty="0">
              <a:solidFill>
                <a:schemeClr val="accent6"/>
              </a:solidFill>
            </a:endParaRPr>
          </a:p>
        </p:txBody>
      </p:sp>
      <p:sp>
        <p:nvSpPr>
          <p:cNvPr id="13" name="TextBox 12"/>
          <p:cNvSpPr txBox="1"/>
          <p:nvPr/>
        </p:nvSpPr>
        <p:spPr>
          <a:xfrm>
            <a:off x="2708719" y="3151766"/>
            <a:ext cx="5847906" cy="707886"/>
          </a:xfrm>
          <a:prstGeom prst="rect">
            <a:avLst/>
          </a:prstGeom>
          <a:noFill/>
        </p:spPr>
        <p:txBody>
          <a:bodyPr wrap="square" rtlCol="0">
            <a:spAutoFit/>
          </a:bodyPr>
          <a:lstStyle/>
          <a:p>
            <a:r>
              <a:rPr lang="en-GB" sz="4000" b="1" dirty="0" smtClean="0"/>
              <a:t>Italy</a:t>
            </a:r>
            <a:endParaRPr lang="en-GB" sz="2400" b="1" dirty="0"/>
          </a:p>
        </p:txBody>
      </p:sp>
      <p:sp>
        <p:nvSpPr>
          <p:cNvPr id="14" name="TextBox 13"/>
          <p:cNvSpPr txBox="1"/>
          <p:nvPr/>
        </p:nvSpPr>
        <p:spPr>
          <a:xfrm>
            <a:off x="6398367" y="3778392"/>
            <a:ext cx="2873737" cy="1323439"/>
          </a:xfrm>
          <a:prstGeom prst="rect">
            <a:avLst/>
          </a:prstGeom>
          <a:noFill/>
        </p:spPr>
        <p:txBody>
          <a:bodyPr wrap="square" rtlCol="0">
            <a:spAutoFit/>
          </a:bodyPr>
          <a:lstStyle/>
          <a:p>
            <a:r>
              <a:rPr lang="en-GB" sz="6600" b="1" dirty="0" smtClean="0">
                <a:solidFill>
                  <a:schemeClr val="accent6"/>
                </a:solidFill>
              </a:rPr>
              <a:t>4%</a:t>
            </a:r>
            <a:r>
              <a:rPr lang="en-GB" sz="8000" b="1" dirty="0" smtClean="0">
                <a:solidFill>
                  <a:schemeClr val="accent6"/>
                </a:solidFill>
              </a:rPr>
              <a:t> </a:t>
            </a:r>
            <a:endParaRPr lang="nl-BE" sz="8000" b="1" dirty="0">
              <a:solidFill>
                <a:schemeClr val="accent6"/>
              </a:solidFill>
            </a:endParaRPr>
          </a:p>
        </p:txBody>
      </p:sp>
      <p:sp>
        <p:nvSpPr>
          <p:cNvPr id="15" name="TextBox 14"/>
          <p:cNvSpPr txBox="1"/>
          <p:nvPr/>
        </p:nvSpPr>
        <p:spPr>
          <a:xfrm>
            <a:off x="950593" y="4227065"/>
            <a:ext cx="5447774" cy="707886"/>
          </a:xfrm>
          <a:prstGeom prst="rect">
            <a:avLst/>
          </a:prstGeom>
          <a:noFill/>
        </p:spPr>
        <p:txBody>
          <a:bodyPr wrap="square" rtlCol="0">
            <a:spAutoFit/>
          </a:bodyPr>
          <a:lstStyle/>
          <a:p>
            <a:pPr algn="r"/>
            <a:r>
              <a:rPr lang="en-GB" sz="4000" b="1" dirty="0" smtClean="0"/>
              <a:t>Norway</a:t>
            </a:r>
            <a:endParaRPr lang="en-GB" sz="2400" b="1" dirty="0" smtClean="0"/>
          </a:p>
        </p:txBody>
      </p:sp>
      <p:sp>
        <p:nvSpPr>
          <p:cNvPr id="16" name="TextBox 15"/>
          <p:cNvSpPr txBox="1"/>
          <p:nvPr/>
        </p:nvSpPr>
        <p:spPr>
          <a:xfrm>
            <a:off x="800743" y="4724856"/>
            <a:ext cx="2873737" cy="1323439"/>
          </a:xfrm>
          <a:prstGeom prst="rect">
            <a:avLst/>
          </a:prstGeom>
          <a:noFill/>
        </p:spPr>
        <p:txBody>
          <a:bodyPr wrap="square" rtlCol="0">
            <a:spAutoFit/>
          </a:bodyPr>
          <a:lstStyle/>
          <a:p>
            <a:r>
              <a:rPr lang="en-GB" sz="6600" b="1" dirty="0">
                <a:solidFill>
                  <a:schemeClr val="accent6"/>
                </a:solidFill>
              </a:rPr>
              <a:t>6</a:t>
            </a:r>
            <a:r>
              <a:rPr lang="en-GB" sz="6600" b="1" dirty="0" smtClean="0">
                <a:solidFill>
                  <a:schemeClr val="accent6"/>
                </a:solidFill>
              </a:rPr>
              <a:t>%</a:t>
            </a:r>
            <a:r>
              <a:rPr lang="en-GB" sz="8000" b="1" dirty="0" smtClean="0">
                <a:solidFill>
                  <a:schemeClr val="accent6"/>
                </a:solidFill>
              </a:rPr>
              <a:t> </a:t>
            </a:r>
            <a:endParaRPr lang="nl-BE" sz="8000" b="1" dirty="0">
              <a:solidFill>
                <a:schemeClr val="accent6"/>
              </a:solidFill>
            </a:endParaRPr>
          </a:p>
        </p:txBody>
      </p:sp>
      <p:sp>
        <p:nvSpPr>
          <p:cNvPr id="17" name="TextBox 16"/>
          <p:cNvSpPr txBox="1"/>
          <p:nvPr/>
        </p:nvSpPr>
        <p:spPr>
          <a:xfrm>
            <a:off x="2124403" y="5172660"/>
            <a:ext cx="5847906" cy="707886"/>
          </a:xfrm>
          <a:prstGeom prst="rect">
            <a:avLst/>
          </a:prstGeom>
          <a:noFill/>
        </p:spPr>
        <p:txBody>
          <a:bodyPr wrap="square" rtlCol="0">
            <a:spAutoFit/>
          </a:bodyPr>
          <a:lstStyle/>
          <a:p>
            <a:r>
              <a:rPr lang="en-GB" sz="4000" b="1" dirty="0" smtClean="0"/>
              <a:t>Poland</a:t>
            </a:r>
            <a:endParaRPr lang="en-GB" sz="2400" b="1" dirty="0"/>
          </a:p>
        </p:txBody>
      </p:sp>
      <p:sp>
        <p:nvSpPr>
          <p:cNvPr id="18" name="TextBox 17"/>
          <p:cNvSpPr txBox="1"/>
          <p:nvPr/>
        </p:nvSpPr>
        <p:spPr>
          <a:xfrm>
            <a:off x="3748469" y="3224619"/>
            <a:ext cx="2873737" cy="646331"/>
          </a:xfrm>
          <a:prstGeom prst="rect">
            <a:avLst/>
          </a:prstGeom>
          <a:noFill/>
        </p:spPr>
        <p:txBody>
          <a:bodyPr wrap="square" rtlCol="0">
            <a:spAutoFit/>
          </a:bodyPr>
          <a:lstStyle/>
          <a:p>
            <a:r>
              <a:rPr lang="en-GB" sz="3600" b="1" dirty="0" smtClean="0">
                <a:solidFill>
                  <a:schemeClr val="accent6"/>
                </a:solidFill>
              </a:rPr>
              <a:t>10% </a:t>
            </a:r>
            <a:endParaRPr lang="nl-BE" sz="3600" b="1" dirty="0">
              <a:solidFill>
                <a:schemeClr val="accent6"/>
              </a:solidFill>
            </a:endParaRPr>
          </a:p>
        </p:txBody>
      </p:sp>
      <p:sp>
        <p:nvSpPr>
          <p:cNvPr id="19" name="TextBox 18"/>
          <p:cNvSpPr txBox="1"/>
          <p:nvPr/>
        </p:nvSpPr>
        <p:spPr>
          <a:xfrm>
            <a:off x="4622722" y="3348472"/>
            <a:ext cx="5847906" cy="369332"/>
          </a:xfrm>
          <a:prstGeom prst="rect">
            <a:avLst/>
          </a:prstGeom>
          <a:noFill/>
        </p:spPr>
        <p:txBody>
          <a:bodyPr wrap="square" rtlCol="0">
            <a:spAutoFit/>
          </a:bodyPr>
          <a:lstStyle/>
          <a:p>
            <a:r>
              <a:rPr lang="en-GB" b="1" dirty="0" smtClean="0"/>
              <a:t>Italy (W2)</a:t>
            </a:r>
            <a:endParaRPr lang="en-GB" sz="1100" b="1"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327" y="6153813"/>
            <a:ext cx="1107583" cy="661324"/>
          </a:xfrm>
          <a:prstGeom prst="rect">
            <a:avLst/>
          </a:prstGeom>
        </p:spPr>
      </p:pic>
    </p:spTree>
    <p:extLst>
      <p:ext uri="{BB962C8B-B14F-4D97-AF65-F5344CB8AC3E}">
        <p14:creationId xmlns:p14="http://schemas.microsoft.com/office/powerpoint/2010/main" val="30457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Sites_no_tagline">
  <a:themeElements>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80A8C7"/>
      </a:hlink>
      <a:folHlink>
        <a:srgbClr val="BBB09B"/>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der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der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der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der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der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der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der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der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der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der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der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ndertitel 13">
        <a:dk1>
          <a:srgbClr val="000000"/>
        </a:dk1>
        <a:lt1>
          <a:srgbClr val="FFFFFF"/>
        </a:lt1>
        <a:dk2>
          <a:srgbClr val="000000"/>
        </a:dk2>
        <a:lt2>
          <a:srgbClr val="336699"/>
        </a:lt2>
        <a:accent1>
          <a:srgbClr val="FFFFFF"/>
        </a:accent1>
        <a:accent2>
          <a:srgbClr val="333399"/>
        </a:accent2>
        <a:accent3>
          <a:srgbClr val="FFFFFF"/>
        </a:accent3>
        <a:accent4>
          <a:srgbClr val="000000"/>
        </a:accent4>
        <a:accent5>
          <a:srgbClr val="FFFFFF"/>
        </a:accent5>
        <a:accent6>
          <a:srgbClr val="2D2D8A"/>
        </a:accent6>
        <a:hlink>
          <a:srgbClr val="FF6600"/>
        </a:hlink>
        <a:folHlink>
          <a:srgbClr val="336699"/>
        </a:folHlink>
      </a:clrScheme>
      <a:clrMap bg1="lt1" tx1="dk1" bg2="lt2" tx2="dk2" accent1="accent1" accent2="accent2" accent3="accent3" accent4="accent4" accent5="accent5" accent6="accent6" hlink="hlink" folHlink="folHlink"/>
    </a:extraClrScheme>
    <a:extraClrScheme>
      <a:clrScheme name="ond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der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der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der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der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der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der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der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der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der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der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der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ndertitel 13">
        <a:dk1>
          <a:srgbClr val="000000"/>
        </a:dk1>
        <a:lt1>
          <a:srgbClr val="FFFFFF"/>
        </a:lt1>
        <a:dk2>
          <a:srgbClr val="000000"/>
        </a:dk2>
        <a:lt2>
          <a:srgbClr val="336699"/>
        </a:lt2>
        <a:accent1>
          <a:srgbClr val="FFFFFF"/>
        </a:accent1>
        <a:accent2>
          <a:srgbClr val="333399"/>
        </a:accent2>
        <a:accent3>
          <a:srgbClr val="FFFFFF"/>
        </a:accent3>
        <a:accent4>
          <a:srgbClr val="000000"/>
        </a:accent4>
        <a:accent5>
          <a:srgbClr val="FFFFFF"/>
        </a:accent5>
        <a:accent6>
          <a:srgbClr val="2D2D8A"/>
        </a:accent6>
        <a:hlink>
          <a:srgbClr val="FF6600"/>
        </a:hlink>
        <a:folHlink>
          <a:srgbClr val="336699"/>
        </a:folHlink>
      </a:clrScheme>
      <a:clrMap bg1="lt1" tx1="dk1" bg2="lt2" tx2="dk2" accent1="accent1" accent2="accent2" accent3="accent3" accent4="accent4" accent5="accent5" accent6="accent6" hlink="hlink" folHlink="folHlink"/>
    </a:extraClrScheme>
    <a:extraClrScheme>
      <a:clrScheme name="ondertitel 14">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80A8C7"/>
        </a:hlink>
        <a:folHlink>
          <a:srgbClr val="BBB09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Sites">
    <a:dk1>
      <a:srgbClr val="6D6F71"/>
    </a:dk1>
    <a:lt1>
      <a:srgbClr val="FFFFFF"/>
    </a:lt1>
    <a:dk2>
      <a:srgbClr val="005480"/>
    </a:dk2>
    <a:lt2>
      <a:srgbClr val="D8D9DB"/>
    </a:lt2>
    <a:accent1>
      <a:srgbClr val="F78F1E"/>
    </a:accent1>
    <a:accent2>
      <a:srgbClr val="41616F"/>
    </a:accent2>
    <a:accent3>
      <a:srgbClr val="FFFFFF"/>
    </a:accent3>
    <a:accent4>
      <a:srgbClr val="5C5E5F"/>
    </a:accent4>
    <a:accent5>
      <a:srgbClr val="FAC6AB"/>
    </a:accent5>
    <a:accent6>
      <a:srgbClr val="3A5764"/>
    </a:accent6>
    <a:hlink>
      <a:srgbClr val="F78F1E"/>
    </a:hlink>
    <a:folHlink>
      <a:srgbClr val="000000"/>
    </a:folHlink>
  </a:clrScheme>
  <a:fontScheme name="ondertit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ae401293-e22a-4a9f-a65b-20f37f3f53f1">SPISC-198-33</_dlc_DocId>
    <_dlc_DocIdUrl xmlns="ae401293-e22a-4a9f-a65b-20f37f3f53f1">
      <Url>https://sharepoint.insites.eu/company/ClientHappiness/_layouts/DocIdRedir.aspx?ID=SPISC-198-33</Url>
      <Description>SPISC-198-33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97BA3A8B442342BF1992F88868D910" ma:contentTypeVersion="0" ma:contentTypeDescription="Create a new document." ma:contentTypeScope="" ma:versionID="9a93a17e9bac5580cfa9fc50584a6084">
  <xsd:schema xmlns:xsd="http://www.w3.org/2001/XMLSchema" xmlns:xs="http://www.w3.org/2001/XMLSchema" xmlns:p="http://schemas.microsoft.com/office/2006/metadata/properties" xmlns:ns2="ae401293-e22a-4a9f-a65b-20f37f3f53f1" targetNamespace="http://schemas.microsoft.com/office/2006/metadata/properties" ma:root="true" ma:fieldsID="1706c13c182d55afff3aadc4d4acaf86" ns2:_="">
    <xsd:import namespace="ae401293-e22a-4a9f-a65b-20f37f3f53f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01293-e22a-4a9f-a65b-20f37f3f53f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B9A0C-2522-4F7F-8B00-81A8B5935E35}">
  <ds:schemaRefs>
    <ds:schemaRef ds:uri="http://schemas.microsoft.com/sharepoint/events"/>
  </ds:schemaRefs>
</ds:datastoreItem>
</file>

<file path=customXml/itemProps2.xml><?xml version="1.0" encoding="utf-8"?>
<ds:datastoreItem xmlns:ds="http://schemas.openxmlformats.org/officeDocument/2006/customXml" ds:itemID="{9D192D9E-4631-45FF-8BD8-E2ADB9E9538F}">
  <ds:schemaRefs>
    <ds:schemaRef ds:uri="http://schemas.microsoft.com/office/infopath/2007/PartnerControls"/>
    <ds:schemaRef ds:uri="http://purl.org/dc/elements/1.1/"/>
    <ds:schemaRef ds:uri="http://schemas.microsoft.com/office/2006/documentManagement/types"/>
    <ds:schemaRef ds:uri="http://purl.org/dc/dcmitype/"/>
    <ds:schemaRef ds:uri="http://www.w3.org/XML/1998/namespace"/>
    <ds:schemaRef ds:uri="http://purl.org/dc/terms/"/>
    <ds:schemaRef ds:uri="http://schemas.microsoft.com/office/2006/metadata/properties"/>
    <ds:schemaRef ds:uri="ae401293-e22a-4a9f-a65b-20f37f3f53f1"/>
    <ds:schemaRef ds:uri="http://schemas.openxmlformats.org/package/2006/metadata/core-properties"/>
  </ds:schemaRefs>
</ds:datastoreItem>
</file>

<file path=customXml/itemProps3.xml><?xml version="1.0" encoding="utf-8"?>
<ds:datastoreItem xmlns:ds="http://schemas.openxmlformats.org/officeDocument/2006/customXml" ds:itemID="{C22FDDB9-60E1-40B9-B105-3DCA50B725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01293-e22a-4a9f-a65b-20f37f3f5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4F7B2D8-53C3-4E6D-8A57-3771BE9D17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8494</TotalTime>
  <Words>3529</Words>
  <Application>Microsoft Office PowerPoint</Application>
  <PresentationFormat>On-screen Show (4:3)</PresentationFormat>
  <Paragraphs>822</Paragraphs>
  <Slides>49</Slides>
  <Notes>9</Notes>
  <HiddenSlides>1</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InSites_no_tagline</vt:lpstr>
      <vt:lpstr>Europeana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the 1989 campaign perform? Political and social transformation (changes) related to the year 1989</vt:lpstr>
      <vt:lpstr>PowerPoint Presentation</vt:lpstr>
      <vt:lpstr>PowerPoint Presentation</vt:lpstr>
      <vt:lpstr>PowerPoint Presentation</vt:lpstr>
      <vt:lpstr>PowerPoint Presentation</vt:lpstr>
      <vt:lpstr>PowerPoint Presentation</vt:lpstr>
      <vt:lpstr>Awareness of europeana has increased</vt:lpstr>
      <vt:lpstr>Awareness of europeana has increased</vt:lpstr>
      <vt:lpstr>PowerPoint Presentation</vt:lpstr>
      <vt:lpstr>PowerPoint Presentation</vt:lpstr>
      <vt:lpstr>Usage amongst those aware is growing with 2 in 3 having used euporeana in the last month</vt:lpstr>
      <vt:lpstr>PowerPoint Presentation</vt:lpstr>
      <vt:lpstr>Future intended usage of europeana is still high amongst those aware</vt:lpstr>
      <vt:lpstr>Likelihood of using again has improved due to increased awareness/usage but is still low amongst the general population</vt:lpstr>
      <vt:lpstr>PowerPoint Presentation</vt:lpstr>
      <vt:lpstr>PowerPoint Presentation</vt:lpstr>
      <vt:lpstr>How unique is Europeana? two thirds can get the same info elsewhere</vt:lpstr>
      <vt:lpstr>PowerPoint Presentation</vt:lpstr>
      <vt:lpstr>PowerPoint Presentation</vt:lpstr>
      <vt:lpstr>Post activation, recall of the website attributes is more positive versus the reality</vt:lpstr>
      <vt:lpstr>Website opinion is positive among non-users when activated – but less than current users</vt:lpstr>
      <vt:lpstr>PowerPoint Presentation</vt:lpstr>
      <vt:lpstr>Future usage</vt:lpstr>
      <vt:lpstr>PowerPoint Presentation</vt:lpstr>
      <vt:lpstr>PowerPoint Presentation</vt:lpstr>
      <vt:lpstr>PowerPoint Presentation</vt:lpstr>
      <vt:lpstr>PowerPoint Presentation</vt:lpstr>
      <vt:lpstr>PowerPoint Presentation</vt:lpstr>
      <vt:lpstr>Language is a barrier to utilise the site, improved graphics will encourage repeat visits</vt:lpstr>
      <vt:lpstr>Navigation and user experience can be optimised through design, search and signposts</vt:lpstr>
      <vt:lpstr>Encourage exploration of the site with an improved the search facility</vt:lpstr>
      <vt:lpstr>PowerPoint Presentation</vt:lpstr>
      <vt:lpstr>Advocacy Barometer Recommendation</vt:lpstr>
      <vt:lpstr>Advocacy Barometer Score Take your opponents away from your advocates</vt:lpstr>
      <vt:lpstr>Advocacy Barometer  Chase the Promoters – trend scores</vt:lpstr>
      <vt:lpstr>Advocacy Barometer  Chase the Promoters - campaign impact </vt:lpstr>
      <vt:lpstr>PowerPoint Presentation</vt:lpstr>
      <vt:lpstr>PowerPoint Presentation</vt:lpstr>
    </vt:vector>
  </TitlesOfParts>
  <Company>InSites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Hannes Willaert</dc:creator>
  <cp:lastModifiedBy>Youlzari, Amit</cp:lastModifiedBy>
  <cp:revision>612</cp:revision>
  <cp:lastPrinted>2013-07-24T09:40:18Z</cp:lastPrinted>
  <dcterms:created xsi:type="dcterms:W3CDTF">2011-10-07T05:19:24Z</dcterms:created>
  <dcterms:modified xsi:type="dcterms:W3CDTF">2015-01-23T14:00:31Z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0x0101007997BA3A8B442342BF1992F88868D910</vt:lpwstr>
  </property>
  <property fmtid="{D5CDD505-2E9C-101B-9397-08002B2CF9AE}" pid="3" name="_dlc_DocIdItemGuid">
    <vt:lpwstr>0ae9c1d1-1f6c-4d05-86fc-766761fec2bb</vt:lpwstr>
  </property>
</Properties>
</file>